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6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7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8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9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10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1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12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13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14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15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16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17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18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notesSlides/notesSlide19.xml" ContentType="application/vnd.openxmlformats-officedocument.presentationml.notesSlid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20.xml" ContentType="application/vnd.openxmlformats-officedocument.presentationml.notesSl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notesSlides/notesSlide21.xml" ContentType="application/vnd.openxmlformats-officedocument.presentationml.notesSlide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9" r:id="rId2"/>
    <p:sldId id="347" r:id="rId3"/>
    <p:sldId id="364" r:id="rId4"/>
    <p:sldId id="376" r:id="rId5"/>
    <p:sldId id="367" r:id="rId6"/>
    <p:sldId id="425" r:id="rId7"/>
    <p:sldId id="390" r:id="rId8"/>
    <p:sldId id="389" r:id="rId9"/>
    <p:sldId id="379" r:id="rId10"/>
    <p:sldId id="405" r:id="rId11"/>
    <p:sldId id="383" r:id="rId12"/>
    <p:sldId id="424" r:id="rId13"/>
    <p:sldId id="377" r:id="rId14"/>
    <p:sldId id="378" r:id="rId15"/>
    <p:sldId id="387" r:id="rId16"/>
    <p:sldId id="384" r:id="rId17"/>
    <p:sldId id="406" r:id="rId18"/>
    <p:sldId id="385" r:id="rId19"/>
    <p:sldId id="421" r:id="rId20"/>
    <p:sldId id="418" r:id="rId21"/>
    <p:sldId id="419" r:id="rId22"/>
    <p:sldId id="441" r:id="rId23"/>
  </p:sldIdLst>
  <p:sldSz cx="12192000" cy="6858000"/>
  <p:notesSz cx="6858000" cy="9144000"/>
  <p:embeddedFontLst>
    <p:embeddedFont>
      <p:font typeface="游ゴシック" panose="020B0400000000000000" pitchFamily="50" charset="-128"/>
      <p:regular r:id="rId25"/>
      <p:bold r:id="rId26"/>
    </p:embeddedFont>
  </p:embeddedFontLst>
  <p:custDataLst>
    <p:tags r:id="rId2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01" userDrawn="1">
          <p15:clr>
            <a:srgbClr val="A4A3A4"/>
          </p15:clr>
        </p15:guide>
        <p15:guide id="2" pos="294" userDrawn="1">
          <p15:clr>
            <a:srgbClr val="A4A3A4"/>
          </p15:clr>
        </p15:guide>
        <p15:guide id="3" pos="7492" userDrawn="1">
          <p15:clr>
            <a:srgbClr val="A4A3A4"/>
          </p15:clr>
        </p15:guide>
        <p15:guide id="4" orient="horz" pos="343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mohiko Mukai" initials="TM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7BFDA"/>
    <a:srgbClr val="9CFF38"/>
    <a:srgbClr val="FFD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4BAD80-B376-445D-9921-1E56B40BE650}" v="3" dt="2024-06-15T01:40:31.3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46"/>
    <p:restoredTop sz="80208" autoAdjust="0"/>
  </p:normalViewPr>
  <p:slideViewPr>
    <p:cSldViewPr snapToGrid="0" showGuides="1">
      <p:cViewPr varScale="1">
        <p:scale>
          <a:sx n="83" d="100"/>
          <a:sy n="83" d="100"/>
        </p:scale>
        <p:origin x="304" y="64"/>
      </p:cViewPr>
      <p:guideLst>
        <p:guide orient="horz" pos="1501"/>
        <p:guide pos="294"/>
        <p:guide pos="7492"/>
        <p:guide orient="horz" pos="34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ohiko Mukai" userId="7d55a538542b7588" providerId="LiveId" clId="{C14BAD80-B376-445D-9921-1E56B40BE650}"/>
    <pc:docChg chg="modSld">
      <pc:chgData name="Tomohiko Mukai" userId="7d55a538542b7588" providerId="LiveId" clId="{C14BAD80-B376-445D-9921-1E56B40BE650}" dt="2024-06-15T01:40:35.453" v="3" actId="1076"/>
      <pc:docMkLst>
        <pc:docMk/>
      </pc:docMkLst>
      <pc:sldChg chg="addSp modSp mod">
        <pc:chgData name="Tomohiko Mukai" userId="7d55a538542b7588" providerId="LiveId" clId="{C14BAD80-B376-445D-9921-1E56B40BE650}" dt="2024-06-15T01:40:35.453" v="3" actId="1076"/>
        <pc:sldMkLst>
          <pc:docMk/>
          <pc:sldMk cId="0" sldId="259"/>
        </pc:sldMkLst>
        <pc:spChg chg="mod">
          <ac:chgData name="Tomohiko Mukai" userId="7d55a538542b7588" providerId="LiveId" clId="{C14BAD80-B376-445D-9921-1E56B40BE650}" dt="2024-06-15T01:40:35.453" v="3" actId="1076"/>
          <ac:spMkLst>
            <pc:docMk/>
            <pc:sldMk cId="0" sldId="259"/>
            <ac:spMk id="3" creationId="{00000000-0000-0000-0000-000000000000}"/>
          </ac:spMkLst>
        </pc:spChg>
        <pc:picChg chg="add mod">
          <ac:chgData name="Tomohiko Mukai" userId="7d55a538542b7588" providerId="LiveId" clId="{C14BAD80-B376-445D-9921-1E56B40BE650}" dt="2024-06-15T01:40:31.341" v="2" actId="1076"/>
          <ac:picMkLst>
            <pc:docMk/>
            <pc:sldMk cId="0" sldId="259"/>
            <ac:picMk id="1026" creationId="{0CE7AF56-BAFE-D6A7-64F2-9E1DF9F7B67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72C786-E84A-4E6E-9467-52DEE9A1D4BD}" type="datetimeFigureOut">
              <a:rPr kumimoji="1" lang="ja-JP" altLang="en-US" smtClean="0"/>
              <a:t>2024/6/15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9D9AC6-F5E4-4394-9DC5-03FF3A1EEF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z="1200" dirty="0"/>
              <a:t>Hello, My name is Yuhao Dou. Today, </a:t>
            </a:r>
            <a:r>
              <a:rPr lang="en-US" altLang="ja-JP" b="1" dirty="0">
                <a:sym typeface="+mn-ea"/>
              </a:rPr>
              <a:t>we will introduce our research Facial Animation Retargeting by Unsupervised </a:t>
            </a:r>
            <a:r>
              <a:rPr kumimoji="1" lang="en-US" altLang="ja-JP" dirty="0"/>
              <a:t>Learning of Graph Convolutional Networks.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9D9AC6-F5E4-4394-9DC5-03FF3A1EEF83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+mn-ea"/>
                <a:ea typeface="+mn-ea"/>
              </a:rPr>
              <a:t>And the </a:t>
            </a:r>
            <a:r>
              <a:rPr dirty="0">
                <a:latin typeface="+mn-ea"/>
                <a:ea typeface="+mn-ea"/>
              </a:rPr>
              <a:t>Second</a:t>
            </a:r>
            <a:r>
              <a:rPr lang="en-US" dirty="0">
                <a:latin typeface="+mn-ea"/>
                <a:ea typeface="+mn-ea"/>
              </a:rPr>
              <a:t> loss item is</a:t>
            </a:r>
            <a:r>
              <a:rPr dirty="0">
                <a:latin typeface="+mn-ea"/>
                <a:ea typeface="+mn-ea"/>
              </a:rPr>
              <a:t> the cycle consistency loss. This loss guarantees that the </a:t>
            </a:r>
            <a:r>
              <a:rPr lang="en-US" dirty="0">
                <a:latin typeface="+mn-ea"/>
                <a:ea typeface="+mn-ea"/>
              </a:rPr>
              <a:t>retargeting </a:t>
            </a:r>
            <a:r>
              <a:rPr dirty="0">
                <a:latin typeface="+mn-ea"/>
                <a:ea typeface="+mn-ea"/>
              </a:rPr>
              <a:t>animation from the source model to the target model and then</a:t>
            </a:r>
            <a:r>
              <a:rPr lang="en-US" dirty="0">
                <a:latin typeface="+mn-ea"/>
                <a:ea typeface="+mn-ea"/>
              </a:rPr>
              <a:t> retarget</a:t>
            </a:r>
            <a:r>
              <a:rPr dirty="0">
                <a:latin typeface="+mn-ea"/>
                <a:ea typeface="+mn-ea"/>
              </a:rPr>
              <a:t> back to the source model remains consistent.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6914B-AA0B-4290-BE3E-A2451CF1B0C4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dirty="0">
                <a:latin typeface="+mn-ea"/>
                <a:ea typeface="+mn-ea"/>
                <a:sym typeface="+mn-ea"/>
              </a:rPr>
              <a:t>Finally, the adversarial loss is</a:t>
            </a:r>
            <a:r>
              <a:rPr lang="en-US" dirty="0">
                <a:latin typeface="+mn-ea"/>
                <a:ea typeface="+mn-ea"/>
                <a:sym typeface="+mn-ea"/>
              </a:rPr>
              <a:t> also</a:t>
            </a:r>
            <a:r>
              <a:rPr dirty="0">
                <a:latin typeface="+mn-ea"/>
                <a:ea typeface="+mn-ea"/>
                <a:sym typeface="+mn-ea"/>
              </a:rPr>
              <a:t> the standard loss used in GANs. It enhances the generator's ability to produce high-quality results by ensuring that the discriminator </a:t>
            </a:r>
            <a:r>
              <a:rPr lang="en-US" dirty="0">
                <a:latin typeface="+mn-ea"/>
                <a:ea typeface="+mn-ea"/>
                <a:sym typeface="+mn-ea"/>
              </a:rPr>
              <a:t>can </a:t>
            </a:r>
            <a:r>
              <a:rPr dirty="0">
                <a:latin typeface="+mn-ea"/>
                <a:ea typeface="+mn-ea"/>
                <a:sym typeface="+mn-ea"/>
              </a:rPr>
              <a:t>distinguishes between real and generated </a:t>
            </a:r>
            <a:r>
              <a:rPr lang="en-US" dirty="0">
                <a:latin typeface="+mn-ea"/>
                <a:ea typeface="+mn-ea"/>
                <a:sym typeface="+mn-ea"/>
              </a:rPr>
              <a:t>results</a:t>
            </a:r>
            <a:r>
              <a:rPr dirty="0">
                <a:latin typeface="+mn-ea"/>
                <a:ea typeface="+mn-ea"/>
                <a:sym typeface="+mn-ea"/>
              </a:rPr>
              <a:t>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6914B-AA0B-4290-BE3E-A2451CF1B0C4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ja-JP" sz="1200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In our network, We use </a:t>
            </a:r>
            <a:r>
              <a:rPr lang="zh-CN" altLang="en-US" b="1" dirty="0">
                <a:latin typeface="游ゴシック" panose="020B0400000000000000" pitchFamily="50" charset="-128"/>
                <a:ea typeface="游ゴシック" panose="020B0400000000000000" pitchFamily="50" charset="-128"/>
                <a:cs typeface="游ゴシック" panose="020B0400000000000000" pitchFamily="50" charset="-128"/>
                <a:sym typeface="+mn-ea"/>
              </a:rPr>
              <a:t>Delta Face</a:t>
            </a:r>
            <a:r>
              <a:rPr lang="en-US" altLang="zh-CN" b="1" dirty="0">
                <a:latin typeface="游ゴシック" panose="020B0400000000000000" pitchFamily="50" charset="-128"/>
                <a:ea typeface="游ゴシック" panose="020B0400000000000000" pitchFamily="50" charset="-128"/>
                <a:cs typeface="游ゴシック" panose="020B0400000000000000" pitchFamily="50" charset="-128"/>
                <a:sym typeface="+mn-ea"/>
              </a:rPr>
              <a:t> as the input. </a:t>
            </a:r>
            <a:r>
              <a:rPr lang="zh-CN" altLang="en-US" b="1" dirty="0">
                <a:latin typeface="游ゴシック" panose="020B0400000000000000" pitchFamily="50" charset="-128"/>
                <a:ea typeface="游ゴシック" panose="020B0400000000000000" pitchFamily="50" charset="-128"/>
                <a:cs typeface="游ゴシック" panose="020B0400000000000000" pitchFamily="50" charset="-128"/>
                <a:sym typeface="+mn-ea"/>
              </a:rPr>
              <a:t>Delta Face</a:t>
            </a:r>
            <a:r>
              <a:rPr lang="en-US" altLang="zh-CN" b="1" dirty="0">
                <a:latin typeface="游ゴシック" panose="020B0400000000000000" pitchFamily="50" charset="-128"/>
                <a:ea typeface="游ゴシック" panose="020B0400000000000000" pitchFamily="50" charset="-128"/>
                <a:cs typeface="游ゴシック" panose="020B0400000000000000" pitchFamily="50" charset="-128"/>
                <a:sym typeface="+mn-ea"/>
              </a:rPr>
              <a:t> is the </a:t>
            </a:r>
            <a:r>
              <a:rPr lang="zh-CN" altLang="en-US" dirty="0">
                <a:latin typeface="游ゴシック" panose="020B0400000000000000" pitchFamily="50" charset="-128"/>
                <a:ea typeface="游ゴシック" panose="020B0400000000000000" pitchFamily="50" charset="-128"/>
                <a:cs typeface="游ゴシック" panose="020B0400000000000000" pitchFamily="50" charset="-128"/>
                <a:sym typeface="+mn-ea"/>
              </a:rPr>
              <a:t>difference between facial </a:t>
            </a:r>
            <a:r>
              <a:rPr lang="en-US" altLang="zh-CN" dirty="0">
                <a:latin typeface="游ゴシック" panose="020B0400000000000000" pitchFamily="50" charset="-128"/>
                <a:ea typeface="游ゴシック" panose="020B0400000000000000" pitchFamily="50" charset="-128"/>
                <a:cs typeface="游ゴシック" panose="020B0400000000000000" pitchFamily="50" charset="-128"/>
                <a:sym typeface="+mn-ea"/>
              </a:rPr>
              <a:t>expression </a:t>
            </a:r>
            <a:r>
              <a:rPr lang="zh-CN" altLang="en-US" dirty="0">
                <a:latin typeface="游ゴシック" panose="020B0400000000000000" pitchFamily="50" charset="-128"/>
                <a:ea typeface="游ゴシック" panose="020B0400000000000000" pitchFamily="50" charset="-128"/>
                <a:cs typeface="游ゴシック" panose="020B0400000000000000" pitchFamily="50" charset="-128"/>
                <a:sym typeface="+mn-ea"/>
              </a:rPr>
              <a:t>and </a:t>
            </a:r>
            <a:r>
              <a:rPr lang="en-US" altLang="zh-CN" dirty="0">
                <a:latin typeface="游ゴシック" panose="020B0400000000000000" pitchFamily="50" charset="-128"/>
                <a:ea typeface="游ゴシック" panose="020B0400000000000000" pitchFamily="50" charset="-128"/>
                <a:cs typeface="游ゴシック" panose="020B0400000000000000" pitchFamily="50" charset="-128"/>
                <a:sym typeface="+mn-ea"/>
              </a:rPr>
              <a:t>neutral </a:t>
            </a:r>
            <a:r>
              <a:rPr lang="zh-CN" altLang="en-US" dirty="0">
                <a:latin typeface="游ゴシック" panose="020B0400000000000000" pitchFamily="50" charset="-128"/>
                <a:ea typeface="游ゴシック" panose="020B0400000000000000" pitchFamily="50" charset="-128"/>
                <a:cs typeface="游ゴシック" panose="020B0400000000000000" pitchFamily="50" charset="-128"/>
                <a:sym typeface="+mn-ea"/>
              </a:rPr>
              <a:t>face</a:t>
            </a:r>
            <a:r>
              <a:rPr lang="en-US" altLang="zh-CN" dirty="0">
                <a:latin typeface="游ゴシック" panose="020B0400000000000000" pitchFamily="50" charset="-128"/>
                <a:ea typeface="游ゴシック" panose="020B0400000000000000" pitchFamily="50" charset="-128"/>
                <a:cs typeface="游ゴシック" panose="020B0400000000000000" pitchFamily="50" charset="-128"/>
                <a:sym typeface="+mn-ea"/>
              </a:rPr>
              <a:t>. And the network output is the retargeting delta face.</a:t>
            </a:r>
            <a:endParaRPr lang="zh-CN" altLang="en-US" dirty="0">
              <a:latin typeface="游ゴシック" panose="020B0400000000000000" pitchFamily="50" charset="-128"/>
              <a:ea typeface="SimSun" panose="02010600030101010101" pitchFamily="2" charset="-122"/>
              <a:cs typeface="游ゴシック" panose="020B0400000000000000" pitchFamily="50" charset="-128"/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6914B-AA0B-4290-BE3E-A2451CF1B0C4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1200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The overview of the training stage of the retargeting from</a:t>
            </a:r>
            <a:r>
              <a:rPr lang="en-US" sz="1200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sz="1200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the source character A to the target B is shown in </a:t>
            </a:r>
            <a:r>
              <a:rPr lang="en-US" sz="1200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this figure</a:t>
            </a:r>
            <a:r>
              <a:rPr sz="1200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.</a:t>
            </a:r>
            <a:r>
              <a:rPr lang="en-US" sz="1200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sz="1200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The facial </a:t>
            </a:r>
            <a:r>
              <a:rPr lang="en-US" sz="1200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deformation </a:t>
            </a:r>
            <a:r>
              <a:rPr sz="1200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of source character is encoded by </a:t>
            </a:r>
            <a:r>
              <a:rPr lang="en-US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encoder</a:t>
            </a:r>
            <a:r>
              <a:rPr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 </a:t>
            </a:r>
            <a:r>
              <a:rPr sz="1200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EA</a:t>
            </a:r>
            <a:r>
              <a:rPr lang="en-US" sz="1200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sz="1200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into the latent code. Then, decoder DA reconstructs the facial</a:t>
            </a:r>
            <a:r>
              <a:rPr lang="en-US" sz="1200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sz="1200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movement of the source character via </a:t>
            </a:r>
            <a:r>
              <a:rPr lang="zh-CN" b="1">
                <a:latin typeface="游ゴシック" panose="020B0400000000000000" pitchFamily="50" charset="-128"/>
                <a:cs typeface="游ゴシック" panose="020B0400000000000000" pitchFamily="50" charset="-128"/>
                <a:sym typeface="+mn-ea"/>
              </a:rPr>
              <a:t>Reconstruction Loss</a:t>
            </a:r>
            <a:r>
              <a:rPr sz="1200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. The retargeting is</a:t>
            </a:r>
            <a:r>
              <a:rPr lang="en-US" sz="1200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sz="1200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achieved by feeding the latent code to decoder DB and the</a:t>
            </a:r>
            <a:r>
              <a:rPr lang="en-US" sz="1200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zh-CN" b="1">
                <a:latin typeface="游ゴシック" panose="020B0400000000000000" pitchFamily="50" charset="-128"/>
                <a:cs typeface="游ゴシック" panose="020B0400000000000000" pitchFamily="50" charset="-128"/>
                <a:sym typeface="+mn-ea"/>
              </a:rPr>
              <a:t>Cycle Consistency Loss</a:t>
            </a:r>
            <a:r>
              <a:rPr lang="en-US" altLang="zh-CN" b="1">
                <a:latin typeface="游ゴシック" panose="020B0400000000000000" pitchFamily="50" charset="-128"/>
                <a:cs typeface="游ゴシック" panose="020B0400000000000000" pitchFamily="50" charset="-128"/>
                <a:sym typeface="+mn-ea"/>
              </a:rPr>
              <a:t> </a:t>
            </a:r>
            <a:r>
              <a:rPr sz="1200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is evaluated between the original latent code generated</a:t>
            </a:r>
            <a:r>
              <a:rPr lang="en-US" sz="1200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sz="1200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by</a:t>
            </a:r>
            <a:r>
              <a:rPr lang="en-US" sz="1200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encoder</a:t>
            </a:r>
            <a:r>
              <a:rPr sz="1200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EA and the translated latent code by </a:t>
            </a:r>
            <a:r>
              <a:rPr lang="en-US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encoder</a:t>
            </a:r>
            <a:r>
              <a:rPr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 </a:t>
            </a:r>
            <a:r>
              <a:rPr sz="1200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EB.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6914B-AA0B-4290-BE3E-A2451CF1B0C4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In the test stage,</a:t>
            </a:r>
            <a:r>
              <a:rPr lang="en-US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 </a:t>
            </a:r>
            <a:r>
              <a:rPr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the trained network retargets facial expressions from A to B, Retargeting is achieved by using </a:t>
            </a:r>
            <a:r>
              <a:rPr lang="en-US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decoder </a:t>
            </a:r>
            <a:r>
              <a:rPr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DB </a:t>
            </a:r>
            <a:r>
              <a:rPr lang="en-US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to reconstruct the latent code generated</a:t>
            </a:r>
            <a:r>
              <a:rPr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 by</a:t>
            </a:r>
            <a:r>
              <a:rPr lang="en-US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 encoder</a:t>
            </a:r>
            <a:r>
              <a:rPr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 EA.</a:t>
            </a:r>
            <a:endParaRPr lang="ja-JP" altLang="en-US" sz="1200" dirty="0">
              <a:solidFill>
                <a:srgbClr val="00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6914B-AA0B-4290-BE3E-A2451CF1B0C4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ja-JP" altLang="en-US" sz="1200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The network is composed of two generators and two discriminators. Each generator consists of an encoder and a decoder. </a:t>
            </a:r>
            <a:r>
              <a:rPr lang="en-US" altLang="ja-JP" sz="1200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T</a:t>
            </a:r>
            <a:r>
              <a:rPr lang="ja-JP" altLang="en-US" sz="1200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he generators and the discriminators include Graph Pooling and Unpooling</a:t>
            </a:r>
            <a:r>
              <a:rPr lang="en-US" altLang="ja-JP" sz="1200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middle </a:t>
            </a:r>
            <a:r>
              <a:rPr lang="ja-JP" altLang="en-US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layers</a:t>
            </a:r>
            <a:r>
              <a:rPr lang="ja-JP" altLang="en-US" sz="1200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.</a:t>
            </a:r>
            <a:r>
              <a:rPr lang="en-US" altLang="ja-JP" sz="1200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6914B-AA0B-4290-BE3E-A2451CF1B0C4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sz="1200" b="1" kern="1200">
                <a:solidFill>
                  <a:schemeClr val="tx1"/>
                </a:solidFill>
                <a:latin typeface="+mn-ea"/>
                <a:ea typeface="+mn-ea"/>
                <a:cs typeface="+mn-cs"/>
                <a:sym typeface="+mn-ea"/>
              </a:rPr>
              <a:t>We used the Multiface dataset  to train and test our</a:t>
            </a:r>
            <a:r>
              <a:rPr kumimoji="1" lang="en-US" sz="1200" b="1" kern="1200">
                <a:solidFill>
                  <a:schemeClr val="tx1"/>
                </a:solidFill>
                <a:latin typeface="+mn-ea"/>
                <a:ea typeface="+mn-ea"/>
                <a:cs typeface="+mn-cs"/>
                <a:sym typeface="+mn-ea"/>
              </a:rPr>
              <a:t> </a:t>
            </a:r>
            <a:r>
              <a:rPr kumimoji="1" sz="1200" b="1" kern="1200">
                <a:solidFill>
                  <a:schemeClr val="tx1"/>
                </a:solidFill>
                <a:latin typeface="+mn-ea"/>
                <a:ea typeface="+mn-ea"/>
                <a:cs typeface="+mn-cs"/>
                <a:sym typeface="+mn-ea"/>
              </a:rPr>
              <a:t>framework.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>
                <a:solidFill>
                  <a:schemeClr val="tx1"/>
                </a:solidFill>
              </a:rPr>
              <a:t>The number of vertices for the </a:t>
            </a:r>
            <a:r>
              <a:rPr lang="en-US">
                <a:solidFill>
                  <a:schemeClr val="tx1"/>
                </a:solidFill>
              </a:rPr>
              <a:t>two </a:t>
            </a:r>
            <a:r>
              <a:rPr>
                <a:solidFill>
                  <a:schemeClr val="tx1"/>
                </a:solidFill>
              </a:rPr>
              <a:t>character</a:t>
            </a:r>
            <a:r>
              <a:rPr lang="en-US">
                <a:solidFill>
                  <a:schemeClr val="tx1"/>
                </a:solidFill>
              </a:rPr>
              <a:t>s</a:t>
            </a:r>
            <a:r>
              <a:rPr>
                <a:solidFill>
                  <a:schemeClr val="tx1"/>
                </a:solidFill>
              </a:rPr>
              <a:t> </a:t>
            </a:r>
            <a:r>
              <a:rPr lang="en-US">
                <a:solidFill>
                  <a:schemeClr val="tx1"/>
                </a:solidFill>
              </a:rPr>
              <a:t>are</a:t>
            </a:r>
            <a:r>
              <a:rPr>
                <a:solidFill>
                  <a:schemeClr val="tx1"/>
                </a:solidFill>
              </a:rPr>
              <a:t> </a:t>
            </a:r>
            <a:r>
              <a:rPr lang="en-US">
                <a:solidFill>
                  <a:schemeClr val="tx1"/>
                </a:solidFill>
              </a:rPr>
              <a:t>around </a:t>
            </a:r>
            <a:r>
              <a:rPr>
                <a:solidFill>
                  <a:schemeClr val="tx1"/>
                </a:solidFill>
              </a:rPr>
              <a:t>32</a:t>
            </a:r>
            <a:r>
              <a:rPr lang="en-US">
                <a:solidFill>
                  <a:schemeClr val="tx1"/>
                </a:solidFill>
              </a:rPr>
              <a:t>00.</a:t>
            </a:r>
            <a:r>
              <a:rPr>
                <a:solidFill>
                  <a:schemeClr val="tx1"/>
                </a:solidFill>
              </a:rPr>
              <a:t> The dataset size for </a:t>
            </a:r>
            <a:r>
              <a:rPr lang="en-US">
                <a:solidFill>
                  <a:schemeClr val="tx1"/>
                </a:solidFill>
              </a:rPr>
              <a:t>each </a:t>
            </a:r>
            <a:r>
              <a:rPr>
                <a:solidFill>
                  <a:schemeClr val="tx1"/>
                </a:solidFill>
              </a:rPr>
              <a:t>characters is 3840 frames. Training takes 20 hours for 1000 epochs.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6914B-AA0B-4290-BE3E-A2451CF1B0C4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120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This is the </a:t>
            </a:r>
            <a:r>
              <a:rPr lang="en-US" sz="120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retargeting </a:t>
            </a:r>
            <a:r>
              <a:rPr sz="120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result from Character A to Character B. The images </a:t>
            </a:r>
            <a:r>
              <a:rPr lang="en-US" sz="120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from top to bottom </a:t>
            </a:r>
            <a:r>
              <a:rPr sz="120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are </a:t>
            </a:r>
            <a:r>
              <a:rPr lang="en-US" sz="120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the </a:t>
            </a:r>
            <a:r>
              <a:rPr sz="120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source animations.</a:t>
            </a:r>
            <a:r>
              <a:rPr lang="en-US" sz="120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,</a:t>
            </a:r>
            <a:r>
              <a:rPr sz="120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the </a:t>
            </a:r>
            <a:r>
              <a:rPr lang="en-US" sz="120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retargeting </a:t>
            </a:r>
            <a:r>
              <a:rPr sz="120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results</a:t>
            </a:r>
            <a:r>
              <a:rPr lang="en-US" sz="120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and</a:t>
            </a:r>
            <a:r>
              <a:rPr sz="120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sz="120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the</a:t>
            </a:r>
            <a:r>
              <a:rPr sz="120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reference GroundTruth for evaluation.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120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The image</a:t>
            </a:r>
            <a:r>
              <a:rPr lang="en-US" sz="120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s in the first Column</a:t>
            </a:r>
            <a:r>
              <a:rPr sz="120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is </a:t>
            </a:r>
            <a:r>
              <a:rPr lang="en-US" sz="120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the </a:t>
            </a:r>
            <a:r>
              <a:rPr sz="120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expression pronouncing "Oooo".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The </a:t>
            </a:r>
            <a:r>
              <a:rPr lang="en-US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second Column</a:t>
            </a:r>
            <a:r>
              <a:rPr sz="120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is </a:t>
            </a:r>
            <a:r>
              <a:rPr lang="en-US" sz="120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the </a:t>
            </a:r>
            <a:r>
              <a:rPr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expression</a:t>
            </a:r>
            <a:r>
              <a:rPr lang="en-US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 of </a:t>
            </a:r>
            <a:r>
              <a:rPr sz="120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laughing 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The </a:t>
            </a:r>
            <a:r>
              <a:rPr lang="en-US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third Column</a:t>
            </a:r>
            <a:r>
              <a:rPr sz="120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is </a:t>
            </a:r>
            <a:r>
              <a:rPr lang="en-US" sz="120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the </a:t>
            </a:r>
            <a:r>
              <a:rPr sz="120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expression</a:t>
            </a:r>
            <a:r>
              <a:rPr lang="en-US" sz="120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of</a:t>
            </a:r>
            <a:r>
              <a:rPr sz="120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moving the mouth and nose to the right.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The </a:t>
            </a:r>
            <a:r>
              <a:rPr lang="en-US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fourth Column</a:t>
            </a:r>
            <a:r>
              <a:rPr sz="120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is </a:t>
            </a:r>
            <a:r>
              <a:rPr lang="en-US" sz="120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the </a:t>
            </a:r>
            <a:r>
              <a:rPr sz="120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expression </a:t>
            </a:r>
            <a:r>
              <a:rPr lang="en-US" sz="120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of </a:t>
            </a:r>
            <a:r>
              <a:rPr sz="120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opening the right side of the mouth.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The </a:t>
            </a:r>
            <a:r>
              <a:rPr lang="en-US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fifth Column</a:t>
            </a:r>
            <a:r>
              <a:rPr sz="120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is </a:t>
            </a:r>
            <a:r>
              <a:rPr lang="en-US" sz="120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the </a:t>
            </a:r>
            <a:r>
              <a:rPr sz="120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expression</a:t>
            </a:r>
            <a:r>
              <a:rPr lang="en-US" sz="120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of</a:t>
            </a:r>
            <a:r>
              <a:rPr sz="120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opening the mouth.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6914B-AA0B-4290-BE3E-A2451CF1B0C4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These images are</a:t>
            </a:r>
            <a:r>
              <a:rPr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 the </a:t>
            </a:r>
            <a:r>
              <a:rPr lang="en-US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retargeting</a:t>
            </a:r>
            <a:r>
              <a:rPr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 result from Character B to Character 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These results verified that our method could retarget facial animation between two human characters with distinct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topologies when the facial deformation </a:t>
            </a:r>
            <a:r>
              <a:rPr lang="en-US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is </a:t>
            </a:r>
            <a:r>
              <a:rPr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not complex.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6914B-AA0B-4290-BE3E-A2451CF1B0C4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ja-JP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This </a:t>
            </a:r>
            <a:r>
              <a:rPr lang="ja-JP" altLang="en-US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is the results</a:t>
            </a:r>
            <a:r>
              <a:rPr lang="en-US" altLang="ja-JP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 animation</a:t>
            </a:r>
            <a:r>
              <a:rPr lang="ja-JP" altLang="en-US" dirty="0">
                <a:solidFill>
                  <a:srgbClr val="0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6914B-AA0B-4290-BE3E-A2451CF1B0C4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>
                <a:latin typeface="+mn-ea"/>
                <a:ea typeface="+mn-ea"/>
              </a:rPr>
              <a:t>Facial expressions of virtual avatars play an essential role</a:t>
            </a:r>
            <a:r>
              <a:rPr lang="en-US">
                <a:latin typeface="+mn-ea"/>
                <a:ea typeface="+mn-ea"/>
              </a:rPr>
              <a:t> </a:t>
            </a:r>
            <a:r>
              <a:rPr>
                <a:latin typeface="+mn-ea"/>
                <a:ea typeface="+mn-ea"/>
              </a:rPr>
              <a:t>in the narrative of digital content, such as movies and games</a:t>
            </a:r>
            <a:r>
              <a:rPr lang="en-US">
                <a:latin typeface="+mn-ea"/>
                <a:ea typeface="+mn-ea"/>
              </a:rPr>
              <a:t>. </a:t>
            </a:r>
            <a:r>
              <a:rPr lang="en-US">
                <a:latin typeface="+mn-ea"/>
                <a:sym typeface="+mn-ea"/>
              </a:rPr>
              <a:t>E</a:t>
            </a:r>
            <a:r>
              <a:rPr>
                <a:latin typeface="+mn-ea"/>
                <a:sym typeface="+mn-ea"/>
              </a:rPr>
              <a:t>ven though</a:t>
            </a:r>
            <a:r>
              <a:rPr lang="en-US">
                <a:latin typeface="+mn-ea"/>
                <a:sym typeface="+mn-ea"/>
              </a:rPr>
              <a:t> </a:t>
            </a:r>
            <a:r>
              <a:rPr>
                <a:latin typeface="+mn-ea"/>
                <a:sym typeface="+mn-ea"/>
              </a:rPr>
              <a:t>a high-fidelity facial capture system is available</a:t>
            </a:r>
            <a:r>
              <a:rPr lang="en-US">
                <a:latin typeface="+mn-ea"/>
                <a:sym typeface="+mn-ea"/>
              </a:rPr>
              <a:t>, </a:t>
            </a:r>
            <a:r>
              <a:rPr>
                <a:latin typeface="+mn-ea"/>
                <a:ea typeface="+mn-ea"/>
              </a:rPr>
              <a:t>producing believable facial animation requires an expensive workload to manually edit the keyframed or captured</a:t>
            </a:r>
            <a:r>
              <a:rPr lang="en-US">
                <a:latin typeface="+mn-ea"/>
                <a:ea typeface="+mn-ea"/>
              </a:rPr>
              <a:t> </a:t>
            </a:r>
            <a:r>
              <a:rPr>
                <a:latin typeface="+mn-ea"/>
                <a:ea typeface="+mn-ea"/>
              </a:rPr>
              <a:t>facial animations by experienced 3D animators</a:t>
            </a:r>
            <a:r>
              <a:rPr lang="en-US" altLang="zh-CN">
                <a:latin typeface="+mn-ea"/>
                <a:ea typeface="+mn-ea"/>
              </a:rPr>
              <a:t>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6914B-AA0B-4290-BE3E-A2451CF1B0C4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ja-JP" altLang="en-US" dirty="0">
                <a:latin typeface="+mn-ea"/>
                <a:ea typeface="+mn-ea"/>
                <a:sym typeface="+mn-ea"/>
              </a:rPr>
              <a:t>The experimental results have several </a:t>
            </a:r>
            <a:r>
              <a:rPr lang="en-US" altLang="ja-JP" dirty="0">
                <a:latin typeface="+mn-ea"/>
                <a:ea typeface="+mn-ea"/>
                <a:sym typeface="+mn-ea"/>
              </a:rPr>
              <a:t>artifacts</a:t>
            </a:r>
            <a:r>
              <a:rPr lang="ja-JP" altLang="en-US" dirty="0">
                <a:latin typeface="+mn-ea"/>
                <a:ea typeface="+mn-ea"/>
                <a:sym typeface="+mn-ea"/>
              </a:rPr>
              <a:t>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ja-JP" dirty="0">
                <a:latin typeface="+mn-ea"/>
                <a:ea typeface="+mn-ea"/>
              </a:rPr>
              <a:t>First, </a:t>
            </a:r>
            <a:r>
              <a:rPr lang="ja-JP" altLang="en-US" dirty="0">
                <a:latin typeface="+mn-ea"/>
                <a:ea typeface="+mn-ea"/>
              </a:rPr>
              <a:t>the retargeting did not work for several</a:t>
            </a:r>
            <a:r>
              <a:rPr lang="en-US" altLang="ja-JP" dirty="0">
                <a:latin typeface="+mn-ea"/>
                <a:ea typeface="+mn-ea"/>
              </a:rPr>
              <a:t> </a:t>
            </a:r>
            <a:r>
              <a:rPr lang="ja-JP" altLang="en-US" dirty="0">
                <a:latin typeface="+mn-ea"/>
                <a:ea typeface="+mn-ea"/>
              </a:rPr>
              <a:t>expressions.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dirty="0">
                <a:latin typeface="+mn-ea"/>
                <a:ea typeface="+mn-ea"/>
                <a:sym typeface="+mn-ea"/>
              </a:rPr>
              <a:t>Second, </a:t>
            </a:r>
            <a:r>
              <a:rPr>
                <a:latin typeface="+mn-ea"/>
                <a:ea typeface="+mn-ea"/>
                <a:sym typeface="+mn-ea"/>
              </a:rPr>
              <a:t>the feature in the</a:t>
            </a:r>
            <a:r>
              <a:rPr lang="en-US">
                <a:latin typeface="+mn-ea"/>
                <a:ea typeface="+mn-ea"/>
                <a:sym typeface="+mn-ea"/>
              </a:rPr>
              <a:t> </a:t>
            </a:r>
            <a:r>
              <a:rPr>
                <a:latin typeface="+mn-ea"/>
                <a:ea typeface="+mn-ea"/>
                <a:sym typeface="+mn-ea"/>
              </a:rPr>
              <a:t>landmark node is simply distributed to the adjacent nodes, so</a:t>
            </a:r>
            <a:r>
              <a:rPr lang="en-US">
                <a:latin typeface="+mn-ea"/>
                <a:ea typeface="+mn-ea"/>
                <a:sym typeface="+mn-ea"/>
              </a:rPr>
              <a:t> </a:t>
            </a:r>
            <a:r>
              <a:rPr>
                <a:latin typeface="+mn-ea"/>
                <a:ea typeface="+mn-ea"/>
                <a:sym typeface="+mn-ea"/>
              </a:rPr>
              <a:t>the generated deformation is averaged in the corresponding</a:t>
            </a:r>
            <a:r>
              <a:rPr lang="en-US">
                <a:latin typeface="+mn-ea"/>
                <a:ea typeface="+mn-ea"/>
                <a:sym typeface="+mn-ea"/>
              </a:rPr>
              <a:t> </a:t>
            </a:r>
            <a:r>
              <a:rPr>
                <a:latin typeface="+mn-ea"/>
                <a:ea typeface="+mn-ea"/>
                <a:sym typeface="+mn-ea"/>
              </a:rPr>
              <a:t>region.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ja-JP" dirty="0">
                <a:latin typeface="+mn-ea"/>
                <a:ea typeface="+mn-ea"/>
              </a:rPr>
              <a:t>Thirdly,</a:t>
            </a:r>
            <a:r>
              <a:rPr lang="ja-JP" dirty="0">
                <a:latin typeface="+mn-ea"/>
                <a:ea typeface="+mn-ea"/>
              </a:rPr>
              <a:t> the jaggy artifacts are generated in</a:t>
            </a:r>
            <a:r>
              <a:rPr lang="en-US" altLang="ja-JP" dirty="0">
                <a:latin typeface="+mn-ea"/>
                <a:ea typeface="+mn-ea"/>
              </a:rPr>
              <a:t> </a:t>
            </a:r>
            <a:r>
              <a:rPr lang="ja-JP" dirty="0">
                <a:latin typeface="+mn-ea"/>
                <a:ea typeface="+mn-ea"/>
              </a:rPr>
              <a:t>the retargeting results because the spatial smoothness is not</a:t>
            </a:r>
            <a:r>
              <a:rPr lang="en-US" altLang="ja-JP" dirty="0">
                <a:latin typeface="+mn-ea"/>
                <a:ea typeface="+mn-ea"/>
              </a:rPr>
              <a:t> </a:t>
            </a:r>
            <a:r>
              <a:rPr lang="ja-JP" dirty="0">
                <a:latin typeface="+mn-ea"/>
                <a:ea typeface="+mn-ea"/>
              </a:rPr>
              <a:t>considered in the loss function. </a:t>
            </a:r>
            <a:endParaRPr dirty="0">
              <a:latin typeface="+mn-ea"/>
              <a:ea typeface="+mn-ea"/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6914B-AA0B-4290-BE3E-A2451CF1B0C4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b="1" dirty="0">
                <a:sym typeface="+mn-ea"/>
              </a:rPr>
              <a:t>We have proposed an unsupervised facial retargeting method</a:t>
            </a:r>
            <a:r>
              <a:rPr lang="en-US" b="1" dirty="0">
                <a:sym typeface="+mn-ea"/>
              </a:rPr>
              <a:t> </a:t>
            </a:r>
            <a:r>
              <a:rPr b="1" dirty="0">
                <a:sym typeface="+mn-ea"/>
              </a:rPr>
              <a:t>for human characters to encode the human facial deformation into a common latent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b="1" dirty="0">
                <a:sym typeface="+mn-ea"/>
              </a:rPr>
              <a:t>space using graph pooling.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ja-JP" b="1" dirty="0">
                <a:sym typeface="+mn-ea"/>
              </a:rPr>
              <a:t>T</a:t>
            </a:r>
            <a:r>
              <a:rPr lang="ja-JP" b="1" dirty="0">
                <a:sym typeface="+mn-ea"/>
              </a:rPr>
              <a:t>he proposed framework can</a:t>
            </a:r>
            <a:r>
              <a:rPr lang="en-US" altLang="ja-JP" b="1" dirty="0">
                <a:sym typeface="+mn-ea"/>
              </a:rPr>
              <a:t> </a:t>
            </a:r>
            <a:r>
              <a:rPr lang="ja-JP" b="1" dirty="0">
                <a:sym typeface="+mn-ea"/>
              </a:rPr>
              <a:t>reasonably retarget human facial animations</a:t>
            </a:r>
            <a:r>
              <a:rPr lang="en-US" altLang="ja-JP" b="1" dirty="0">
                <a:sym typeface="+mn-ea"/>
              </a:rPr>
              <a:t> between meshes with different topologies </a:t>
            </a:r>
            <a:r>
              <a:rPr lang="ja-JP" b="1" dirty="0">
                <a:sym typeface="+mn-ea"/>
              </a:rPr>
              <a:t> using unpaired</a:t>
            </a:r>
            <a:r>
              <a:rPr lang="en-US" altLang="ja-JP" b="1" dirty="0">
                <a:sym typeface="+mn-ea"/>
              </a:rPr>
              <a:t> </a:t>
            </a:r>
            <a:r>
              <a:rPr lang="ja-JP" b="1" dirty="0">
                <a:sym typeface="+mn-ea"/>
              </a:rPr>
              <a:t>facial animation data. </a:t>
            </a:r>
            <a:r>
              <a:rPr lang="en-US" altLang="ja-JP" b="1" dirty="0">
                <a:sym typeface="+mn-ea"/>
              </a:rPr>
              <a:t>However, </a:t>
            </a:r>
            <a:r>
              <a:rPr lang="ja-JP" altLang="en-US" b="1" dirty="0">
                <a:sym typeface="+mn-ea"/>
              </a:rPr>
              <a:t>the results of the retargeted animation still need</a:t>
            </a:r>
            <a:r>
              <a:rPr lang="en-US" altLang="ja-JP" b="1" dirty="0">
                <a:sym typeface="+mn-ea"/>
              </a:rPr>
              <a:t> </a:t>
            </a:r>
            <a:r>
              <a:rPr lang="ja-JP" altLang="en-US" b="1" dirty="0">
                <a:sym typeface="+mn-ea"/>
              </a:rPr>
              <a:t>to be improved since many artifacts cause the generated facial</a:t>
            </a:r>
            <a:r>
              <a:rPr lang="en-US" altLang="ja-JP" b="1" dirty="0">
                <a:sym typeface="+mn-ea"/>
              </a:rPr>
              <a:t> </a:t>
            </a:r>
            <a:r>
              <a:rPr lang="ja-JP" altLang="en-US" b="1" dirty="0">
                <a:sym typeface="+mn-ea"/>
              </a:rPr>
              <a:t>meshes.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6914B-AA0B-4290-BE3E-A2451CF1B0C4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ja-JP" altLang="en-US" b="1" dirty="0">
                <a:sym typeface="+mn-ea"/>
              </a:rPr>
              <a:t>Thank</a:t>
            </a:r>
            <a:r>
              <a:rPr lang="en-US" altLang="ja-JP" b="1" dirty="0">
                <a:sym typeface="+mn-ea"/>
              </a:rPr>
              <a:t>s </a:t>
            </a:r>
            <a:r>
              <a:rPr lang="ja-JP" altLang="en-US" b="1" dirty="0">
                <a:sym typeface="+mn-ea"/>
              </a:rPr>
              <a:t>for</a:t>
            </a:r>
            <a:r>
              <a:rPr lang="en-US" altLang="ja-JP" b="1" dirty="0">
                <a:sym typeface="+mn-ea"/>
              </a:rPr>
              <a:t> your</a:t>
            </a:r>
            <a:r>
              <a:rPr lang="ja-JP" altLang="en-US" b="1" dirty="0">
                <a:sym typeface="+mn-ea"/>
              </a:rPr>
              <a:t> listening</a:t>
            </a:r>
            <a:r>
              <a:rPr lang="en-US" altLang="ja-JP" b="1" dirty="0">
                <a:sym typeface="+mn-ea"/>
              </a:rPr>
              <a:t>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ja-JP" b="1" dirty="0">
                <a:sym typeface="+mn-ea"/>
              </a:rPr>
              <a:t>If you have any questions, please do ask.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6914B-AA0B-4290-BE3E-A2451CF1B0C4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ja-JP" altLang="en-US">
                <a:sym typeface="+mn-ea"/>
              </a:rPr>
              <a:t>Many approaches have been proposed to improve the efficiency of facial animation production. Animation retargeting</a:t>
            </a:r>
            <a:r>
              <a:rPr lang="en-US" altLang="ja-JP">
                <a:sym typeface="+mn-ea"/>
              </a:rPr>
              <a:t> </a:t>
            </a:r>
            <a:r>
              <a:rPr lang="ja-JP" altLang="en-US">
                <a:sym typeface="+mn-ea"/>
              </a:rPr>
              <a:t>is a typical technique to eliminate the need for facial capture</a:t>
            </a:r>
            <a:r>
              <a:rPr lang="en-US" altLang="ja-JP">
                <a:sym typeface="+mn-ea"/>
              </a:rPr>
              <a:t> </a:t>
            </a:r>
            <a:r>
              <a:rPr lang="ja-JP" altLang="en-US">
                <a:sym typeface="+mn-ea"/>
              </a:rPr>
              <a:t>and manual editing by transferring existing animations </a:t>
            </a:r>
            <a:r>
              <a:rPr lang="en-US" altLang="ja-JP">
                <a:sym typeface="+mn-ea"/>
              </a:rPr>
              <a:t>of </a:t>
            </a:r>
            <a:r>
              <a:rPr lang="ja-JP" altLang="en-US">
                <a:sym typeface="+mn-ea"/>
              </a:rPr>
              <a:t>a source character to target characters.</a:t>
            </a:r>
            <a:endParaRPr lang="en-US" altLang="ja-JP" sz="1200" dirty="0">
              <a:solidFill>
                <a:srgbClr val="00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6914B-AA0B-4290-BE3E-A2451CF1B0C4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ja-JP" sz="1200"/>
              <a:t>T</a:t>
            </a:r>
            <a:r>
              <a:rPr lang="ja-JP" altLang="en-US" sz="1200"/>
              <a:t>his study </a:t>
            </a:r>
            <a:r>
              <a:rPr lang="en-US" altLang="ja-JP" sz="1200"/>
              <a:t>tries to </a:t>
            </a:r>
            <a:r>
              <a:rPr lang="ja-JP" altLang="en-US" sz="1200"/>
              <a:t>overcome two challenges in traditional </a:t>
            </a:r>
            <a:r>
              <a:rPr lang="en-US" altLang="ja-JP" sz="1200"/>
              <a:t>facial retargeting</a:t>
            </a:r>
            <a:r>
              <a:rPr lang="ja-JP" altLang="en-US" sz="120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ja-JP" altLang="en-US" sz="1200"/>
              <a:t>The first is enabling the </a:t>
            </a:r>
            <a:r>
              <a:rPr lang="en-US" altLang="ja-JP" b="1" dirty="0">
                <a:sym typeface="+mn-ea"/>
              </a:rPr>
              <a:t>t</a:t>
            </a:r>
            <a:r>
              <a:rPr lang="ja-JP" altLang="en-US" b="1" dirty="0">
                <a:sym typeface="+mn-ea"/>
              </a:rPr>
              <a:t>ransferring facial</a:t>
            </a:r>
            <a:r>
              <a:rPr lang="en-US" altLang="ja-JP" b="1" dirty="0">
                <a:sym typeface="+mn-ea"/>
              </a:rPr>
              <a:t> </a:t>
            </a:r>
            <a:r>
              <a:rPr lang="ja-JP" altLang="en-US" b="1" dirty="0">
                <a:sym typeface="+mn-ea"/>
              </a:rPr>
              <a:t>deformation </a:t>
            </a:r>
            <a:r>
              <a:rPr lang="ja-JP" altLang="en-US" sz="1200"/>
              <a:t>with different </a:t>
            </a:r>
            <a:r>
              <a:rPr lang="en-US" altLang="ja-JP" sz="1200"/>
              <a:t>mesh </a:t>
            </a:r>
            <a:r>
              <a:rPr lang="ja-JP" altLang="en-US" sz="1200"/>
              <a:t>structures.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ja-JP" sz="1200"/>
              <a:t>And t</a:t>
            </a:r>
            <a:r>
              <a:rPr lang="ja-JP" altLang="en-US" sz="1200"/>
              <a:t>he second is eliminating the need for </a:t>
            </a:r>
            <a:r>
              <a:rPr lang="en-US" altLang="ja-JP" sz="1200"/>
              <a:t>paired </a:t>
            </a:r>
            <a:r>
              <a:rPr lang="ja-JP" altLang="en-US" sz="1200"/>
              <a:t>facial</a:t>
            </a:r>
            <a:r>
              <a:rPr lang="en-US" altLang="ja-JP" sz="1200"/>
              <a:t> animation </a:t>
            </a:r>
            <a:r>
              <a:rPr lang="ja-JP" altLang="en-US" sz="1200"/>
              <a:t>data.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ja-JP" altLang="en-US" sz="1200"/>
              <a:t>In this study, we </a:t>
            </a:r>
            <a:r>
              <a:rPr lang="en-US" altLang="ja-JP" sz="1200"/>
              <a:t>proposed a framework </a:t>
            </a:r>
            <a:r>
              <a:rPr lang="ja-JP" altLang="en-US" sz="1200"/>
              <a:t>for training an unsupervised neural network </a:t>
            </a:r>
            <a:r>
              <a:rPr lang="en-US" altLang="ja-JP" sz="1200"/>
              <a:t>with unpaired animation data</a:t>
            </a:r>
            <a:r>
              <a:rPr lang="ja-JP" altLang="en-US" sz="120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ja-JP" altLang="en-US" sz="120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6914B-AA0B-4290-BE3E-A2451CF1B0C4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>
                <a:latin typeface="+mn-ea"/>
                <a:sym typeface="+mn-ea"/>
              </a:rPr>
              <a:t>There are many studies about facial retargeting.</a:t>
            </a:r>
            <a:endParaRPr>
              <a:latin typeface="+mn-ea"/>
              <a:sym typeface="+mn-ea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>
                <a:latin typeface="+mn-ea"/>
                <a:sym typeface="+mn-ea"/>
              </a:rPr>
              <a:t>Blendshape-based facial retargeting has been widely used</a:t>
            </a:r>
            <a:r>
              <a:rPr lang="en-US">
                <a:latin typeface="+mn-ea"/>
                <a:sym typeface="+mn-ea"/>
              </a:rPr>
              <a:t> </a:t>
            </a:r>
            <a:r>
              <a:rPr>
                <a:latin typeface="+mn-ea"/>
                <a:sym typeface="+mn-ea"/>
              </a:rPr>
              <a:t>for estimating optimal blendshape parameters to best approximate a source face expression</a:t>
            </a:r>
            <a:r>
              <a:rPr lang="en-US">
                <a:latin typeface="+mn-ea"/>
                <a:sym typeface="+mn-ea"/>
              </a:rPr>
              <a:t>. However, these methods need </a:t>
            </a:r>
            <a:r>
              <a:rPr lang="en-US" b="1" dirty="0">
                <a:latin typeface="游ゴシック" panose="020B0400000000000000" pitchFamily="50" charset="-128"/>
                <a:ea typeface="游ゴシック" panose="020B0400000000000000" pitchFamily="50" charset="-128"/>
                <a:cs typeface="游ゴシック" panose="020B0400000000000000" pitchFamily="50" charset="-128"/>
                <a:sym typeface="+mn-ea"/>
              </a:rPr>
              <a:t>The creation of the paired blendshapes.</a:t>
            </a:r>
            <a:endParaRPr lang="en-US" b="1" dirty="0">
              <a:latin typeface="游ゴシック" panose="020B0400000000000000" pitchFamily="50" charset="-128"/>
              <a:ea typeface="游ゴシック" panose="020B0400000000000000" pitchFamily="50" charset="-128"/>
              <a:cs typeface="游ゴシック" panose="020B0400000000000000" pitchFamily="50" charset="-128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>
                <a:latin typeface="+mn-ea"/>
                <a:sym typeface="+mn-ea"/>
              </a:rPr>
              <a:t>Another method is </a:t>
            </a:r>
            <a:r>
              <a:rPr>
                <a:latin typeface="+mn-ea"/>
                <a:sym typeface="+mn-ea"/>
              </a:rPr>
              <a:t>Deformation transfer</a:t>
            </a:r>
            <a:r>
              <a:rPr lang="zh-CN">
                <a:latin typeface="+mn-ea"/>
                <a:sym typeface="+mn-ea"/>
              </a:rPr>
              <a:t>，</a:t>
            </a:r>
            <a:r>
              <a:rPr lang="en-US" altLang="zh-CN">
                <a:latin typeface="+mn-ea"/>
                <a:sym typeface="+mn-ea"/>
              </a:rPr>
              <a:t> WHICH</a:t>
            </a:r>
            <a:r>
              <a:rPr>
                <a:latin typeface="+mn-ea"/>
                <a:sym typeface="+mn-ea"/>
              </a:rPr>
              <a:t> is used to generate a target facial</a:t>
            </a:r>
            <a:r>
              <a:rPr lang="en-US">
                <a:latin typeface="+mn-ea"/>
                <a:sym typeface="+mn-ea"/>
              </a:rPr>
              <a:t> </a:t>
            </a:r>
            <a:r>
              <a:rPr>
                <a:latin typeface="+mn-ea"/>
                <a:sym typeface="+mn-ea"/>
              </a:rPr>
              <a:t>expression by transferring the deformation gradient of the</a:t>
            </a:r>
            <a:r>
              <a:rPr lang="en-US">
                <a:latin typeface="+mn-ea"/>
                <a:sym typeface="+mn-ea"/>
              </a:rPr>
              <a:t> </a:t>
            </a:r>
            <a:r>
              <a:rPr>
                <a:latin typeface="+mn-ea"/>
                <a:sym typeface="+mn-ea"/>
              </a:rPr>
              <a:t>source animation</a:t>
            </a:r>
            <a:r>
              <a:rPr lang="en-US">
                <a:latin typeface="+mn-ea"/>
                <a:sym typeface="+mn-ea"/>
              </a:rPr>
              <a:t>.</a:t>
            </a:r>
            <a:endParaRPr>
              <a:latin typeface="+mn-ea"/>
              <a:sym typeface="+mn-ea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>
                <a:latin typeface="+mn-ea"/>
                <a:sym typeface="+mn-ea"/>
              </a:rPr>
              <a:t>The quality of this method largely</a:t>
            </a:r>
            <a:r>
              <a:rPr lang="en-US">
                <a:latin typeface="+mn-ea"/>
                <a:sym typeface="+mn-ea"/>
              </a:rPr>
              <a:t> </a:t>
            </a:r>
            <a:r>
              <a:rPr>
                <a:latin typeface="+mn-ea"/>
                <a:sym typeface="+mn-ea"/>
              </a:rPr>
              <a:t>depends on the accuracy of surface correspondence between</a:t>
            </a:r>
            <a:r>
              <a:rPr lang="en-US">
                <a:latin typeface="+mn-ea"/>
                <a:sym typeface="+mn-ea"/>
              </a:rPr>
              <a:t> </a:t>
            </a:r>
            <a:r>
              <a:rPr>
                <a:latin typeface="+mn-ea"/>
                <a:sym typeface="+mn-ea"/>
              </a:rPr>
              <a:t>the source and target models.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ja-JP" b="1" dirty="0">
              <a:latin typeface="游ゴシック" panose="020B0400000000000000" pitchFamily="50" charset="-128"/>
              <a:ea typeface="游ゴシック" panose="020B0400000000000000" pitchFamily="50" charset="-128"/>
              <a:cs typeface="游ゴシック" panose="020B0400000000000000" pitchFamily="50" charset="-128"/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6914B-AA0B-4290-BE3E-A2451CF1B0C4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>
                <a:latin typeface="+mn-ea"/>
                <a:ea typeface="+mn-ea"/>
                <a:sym typeface="+mn-ea"/>
              </a:rPr>
              <a:t>There are studies </a:t>
            </a:r>
            <a:r>
              <a:rPr lang="en-US">
                <a:latin typeface="+mn-ea"/>
                <a:ea typeface="+mn-ea"/>
                <a:sym typeface="+mn-ea"/>
              </a:rPr>
              <a:t>based </a:t>
            </a:r>
            <a:r>
              <a:rPr>
                <a:latin typeface="+mn-ea"/>
                <a:ea typeface="+mn-ea"/>
                <a:sym typeface="+mn-ea"/>
              </a:rPr>
              <a:t>on neural networks for facial animation. However, existing methods require </a:t>
            </a:r>
            <a:r>
              <a:rPr lang="en-US">
                <a:latin typeface="+mn-ea"/>
                <a:ea typeface="+mn-ea"/>
                <a:sym typeface="+mn-ea"/>
              </a:rPr>
              <a:t>paried data </a:t>
            </a:r>
            <a:r>
              <a:rPr>
                <a:latin typeface="+mn-ea"/>
                <a:ea typeface="+mn-ea"/>
                <a:sym typeface="+mn-ea"/>
              </a:rPr>
              <a:t>for training, leading to increased </a:t>
            </a:r>
            <a:r>
              <a:rPr lang="en-US">
                <a:latin typeface="+mn-ea"/>
                <a:ea typeface="+mn-ea"/>
                <a:sym typeface="+mn-ea"/>
              </a:rPr>
              <a:t>data anotation</a:t>
            </a:r>
            <a:r>
              <a:rPr>
                <a:latin typeface="+mn-ea"/>
                <a:ea typeface="+mn-ea"/>
                <a:sym typeface="+mn-ea"/>
              </a:rPr>
              <a:t> costs.  </a:t>
            </a:r>
            <a:r>
              <a:rPr>
                <a:latin typeface="+mn-ea"/>
                <a:sym typeface="+mn-ea"/>
              </a:rPr>
              <a:t>In this study, we propose an unsupervised framework to</a:t>
            </a:r>
            <a:r>
              <a:rPr lang="en-US">
                <a:latin typeface="+mn-ea"/>
                <a:sym typeface="+mn-ea"/>
              </a:rPr>
              <a:t> </a:t>
            </a:r>
            <a:r>
              <a:rPr>
                <a:latin typeface="+mn-ea"/>
                <a:sym typeface="+mn-ea"/>
              </a:rPr>
              <a:t>retarget facial animation to other characters using unpaired</a:t>
            </a:r>
            <a:r>
              <a:rPr lang="en-US">
                <a:latin typeface="+mn-ea"/>
                <a:sym typeface="+mn-ea"/>
              </a:rPr>
              <a:t> </a:t>
            </a:r>
            <a:r>
              <a:rPr>
                <a:latin typeface="+mn-ea"/>
                <a:sym typeface="+mn-ea"/>
              </a:rPr>
              <a:t>animation data. The proposed framework is inspired by </a:t>
            </a:r>
            <a:r>
              <a:rPr lang="en-US">
                <a:latin typeface="+mn-ea"/>
                <a:sym typeface="+mn-ea"/>
              </a:rPr>
              <a:t>the </a:t>
            </a:r>
            <a:r>
              <a:rPr>
                <a:latin typeface="+mn-ea"/>
                <a:sym typeface="+mn-ea"/>
              </a:rPr>
              <a:t>skeleton-aware retargeting for characters </a:t>
            </a:r>
            <a:r>
              <a:rPr lang="en-US">
                <a:latin typeface="+mn-ea"/>
                <a:sym typeface="+mn-ea"/>
              </a:rPr>
              <a:t>motion. </a:t>
            </a:r>
            <a:r>
              <a:rPr>
                <a:latin typeface="+mn-ea"/>
                <a:sym typeface="+mn-ea"/>
              </a:rPr>
              <a:t>Skeleton-aware Network </a:t>
            </a:r>
            <a:r>
              <a:rPr lang="en-US">
                <a:latin typeface="+mn-ea"/>
                <a:sym typeface="+mn-ea"/>
              </a:rPr>
              <a:t>is a method </a:t>
            </a:r>
            <a:r>
              <a:rPr>
                <a:latin typeface="+mn-ea"/>
                <a:sym typeface="+mn-ea"/>
              </a:rPr>
              <a:t>for retargeting </a:t>
            </a:r>
            <a:r>
              <a:rPr lang="en-US">
                <a:latin typeface="+mn-ea"/>
                <a:sym typeface="+mn-ea"/>
              </a:rPr>
              <a:t>motion data </a:t>
            </a:r>
            <a:r>
              <a:rPr>
                <a:latin typeface="+mn-ea"/>
                <a:sym typeface="+mn-ea"/>
              </a:rPr>
              <a:t>between characters with different skeletal structures.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b="1" dirty="0">
              <a:latin typeface="游ゴシック" panose="020B0400000000000000" pitchFamily="50" charset="-128"/>
              <a:ea typeface="游ゴシック" panose="020B0400000000000000" pitchFamily="50" charset="-128"/>
              <a:cs typeface="游ゴシック" panose="020B04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ja-JP" b="1" dirty="0">
              <a:latin typeface="游ゴシック" panose="020B0400000000000000" pitchFamily="50" charset="-128"/>
              <a:ea typeface="游ゴシック" panose="020B0400000000000000" pitchFamily="50" charset="-128"/>
              <a:cs typeface="游ゴシック" panose="020B0400000000000000" pitchFamily="50" charset="-128"/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6914B-AA0B-4290-BE3E-A2451CF1B0C4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dirty="0">
                <a:latin typeface="+mn-ea"/>
                <a:ea typeface="+mn-ea"/>
              </a:rPr>
              <a:t>Our</a:t>
            </a:r>
            <a:r>
              <a:rPr lang="en-US" dirty="0">
                <a:latin typeface="+mn-ea"/>
                <a:ea typeface="+mn-ea"/>
              </a:rPr>
              <a:t> </a:t>
            </a:r>
            <a:r>
              <a:rPr dirty="0">
                <a:latin typeface="+mn-ea"/>
                <a:ea typeface="+mn-ea"/>
              </a:rPr>
              <a:t>method uses a branching structure of two parallel autoencoders</a:t>
            </a:r>
            <a:r>
              <a:rPr lang="en-US" dirty="0">
                <a:latin typeface="+mn-ea"/>
                <a:ea typeface="+mn-ea"/>
              </a:rPr>
              <a:t> </a:t>
            </a:r>
            <a:r>
              <a:rPr dirty="0">
                <a:latin typeface="+mn-ea"/>
                <a:ea typeface="+mn-ea"/>
              </a:rPr>
              <a:t>and a variant of </a:t>
            </a:r>
            <a:r>
              <a:rPr lang="en-US" dirty="0">
                <a:latin typeface="+mn-ea"/>
                <a:ea typeface="+mn-ea"/>
              </a:rPr>
              <a:t>GAN</a:t>
            </a:r>
            <a:r>
              <a:rPr dirty="0">
                <a:latin typeface="+mn-ea"/>
                <a:ea typeface="+mn-ea"/>
              </a:rPr>
              <a:t>. The Autoencoder serves as the generator </a:t>
            </a:r>
            <a:r>
              <a:rPr lang="en-US" dirty="0">
                <a:latin typeface="+mn-ea"/>
                <a:ea typeface="+mn-ea"/>
              </a:rPr>
              <a:t>of </a:t>
            </a:r>
            <a:r>
              <a:rPr dirty="0">
                <a:latin typeface="+mn-ea"/>
                <a:ea typeface="+mn-ea"/>
              </a:rPr>
              <a:t>the GAN, creating the transferred animation. The discriminator distinguish</a:t>
            </a:r>
            <a:r>
              <a:rPr lang="en-US" dirty="0">
                <a:latin typeface="+mn-ea"/>
                <a:ea typeface="+mn-ea"/>
              </a:rPr>
              <a:t>es</a:t>
            </a:r>
            <a:r>
              <a:rPr dirty="0">
                <a:latin typeface="+mn-ea"/>
                <a:ea typeface="+mn-ea"/>
              </a:rPr>
              <a:t> whether the generated result is real or fake.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latin typeface="+mn-ea"/>
                <a:ea typeface="+mn-ea"/>
              </a:rPr>
              <a:t>Pleasese</a:t>
            </a:r>
            <a:r>
              <a:rPr lang="en-US" dirty="0">
                <a:latin typeface="+mn-ea"/>
                <a:ea typeface="+mn-ea"/>
              </a:rPr>
              <a:t> note t</a:t>
            </a:r>
            <a:r>
              <a:rPr dirty="0">
                <a:latin typeface="+mn-ea"/>
                <a:ea typeface="+mn-ea"/>
              </a:rPr>
              <a:t>his presentation explains the </a:t>
            </a:r>
            <a:r>
              <a:rPr lang="en-US" dirty="0" err="1">
                <a:latin typeface="+mn-ea"/>
                <a:ea typeface="+mn-ea"/>
              </a:rPr>
              <a:t>retargeing</a:t>
            </a:r>
            <a:r>
              <a:rPr lang="en-US">
                <a:latin typeface="+mn-ea"/>
                <a:ea typeface="+mn-ea"/>
              </a:rPr>
              <a:t> </a:t>
            </a:r>
            <a:r>
              <a:rPr>
                <a:latin typeface="+mn-ea"/>
                <a:ea typeface="+mn-ea"/>
              </a:rPr>
              <a:t>from source character A to target character B.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6914B-AA0B-4290-BE3E-A2451CF1B0C4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sz="1200" b="1" kern="1200">
                <a:solidFill>
                  <a:schemeClr val="tx1"/>
                </a:solidFill>
                <a:latin typeface="+mn-ea"/>
                <a:ea typeface="+mn-ea"/>
                <a:cs typeface="+mn-cs"/>
              </a:rPr>
              <a:t>To handle characters with different </a:t>
            </a:r>
            <a:r>
              <a:rPr kumimoji="1" lang="en-US" sz="1200" b="1" kern="1200">
                <a:solidFill>
                  <a:schemeClr val="tx1"/>
                </a:solidFill>
                <a:latin typeface="+mn-ea"/>
                <a:ea typeface="+mn-ea"/>
                <a:cs typeface="+mn-cs"/>
              </a:rPr>
              <a:t>mesh </a:t>
            </a:r>
            <a:r>
              <a:rPr kumimoji="1" sz="1200" b="1" kern="1200">
                <a:solidFill>
                  <a:schemeClr val="tx1"/>
                </a:solidFill>
                <a:latin typeface="+mn-ea"/>
                <a:ea typeface="+mn-ea"/>
                <a:cs typeface="+mn-cs"/>
              </a:rPr>
              <a:t>structures, </a:t>
            </a:r>
            <a:r>
              <a:rPr kumimoji="1" lang="en-US" sz="1200" b="1" kern="1200">
                <a:solidFill>
                  <a:schemeClr val="tx1"/>
                </a:solidFill>
                <a:latin typeface="+mn-ea"/>
                <a:ea typeface="+mn-ea"/>
                <a:cs typeface="+mn-cs"/>
              </a:rPr>
              <a:t>we</a:t>
            </a:r>
            <a:r>
              <a:rPr kumimoji="1" sz="1200" b="1" kern="1200">
                <a:solidFill>
                  <a:schemeClr val="tx1"/>
                </a:solidFill>
                <a:latin typeface="+mn-ea"/>
                <a:ea typeface="+mn-ea"/>
                <a:cs typeface="+mn-cs"/>
              </a:rPr>
              <a:t> defines </a:t>
            </a:r>
            <a:r>
              <a:rPr kumimoji="1" lang="en-US" sz="1200" b="1" kern="1200">
                <a:solidFill>
                  <a:schemeClr val="tx1"/>
                </a:solidFill>
                <a:latin typeface="+mn-ea"/>
                <a:ea typeface="+mn-ea"/>
                <a:cs typeface="+mn-cs"/>
              </a:rPr>
              <a:t>multiple</a:t>
            </a:r>
            <a:r>
              <a:rPr kumimoji="1" sz="1200" b="1" kern="1200">
                <a:solidFill>
                  <a:schemeClr val="tx1"/>
                </a:solidFill>
                <a:latin typeface="+mn-ea"/>
                <a:ea typeface="+mn-ea"/>
                <a:cs typeface="+mn-cs"/>
              </a:rPr>
              <a:t> landmarks</a:t>
            </a:r>
            <a:r>
              <a:rPr kumimoji="1" lang="en-US" sz="1200" b="1" kern="1200">
                <a:solidFill>
                  <a:schemeClr val="tx1"/>
                </a:solidFill>
                <a:latin typeface="+mn-ea"/>
                <a:ea typeface="+mn-ea"/>
                <a:cs typeface="+mn-cs"/>
              </a:rPr>
              <a:t> </a:t>
            </a:r>
            <a:r>
              <a:rPr kumimoji="1" sz="1200" b="1" kern="1200">
                <a:solidFill>
                  <a:schemeClr val="tx1"/>
                </a:solidFill>
                <a:latin typeface="+mn-ea"/>
                <a:ea typeface="+mn-ea"/>
                <a:cs typeface="+mn-cs"/>
              </a:rPr>
              <a:t>for Graph Pooling</a:t>
            </a:r>
            <a:r>
              <a:rPr kumimoji="1" lang="en-US" sz="1200" b="1" kern="1200">
                <a:solidFill>
                  <a:schemeClr val="tx1"/>
                </a:solidFill>
                <a:latin typeface="+mn-ea"/>
                <a:ea typeface="+mn-ea"/>
                <a:cs typeface="+mn-cs"/>
              </a:rPr>
              <a:t>.</a:t>
            </a:r>
            <a:r>
              <a:rPr kumimoji="1" sz="1200" b="1" kern="1200">
                <a:solidFill>
                  <a:schemeClr val="tx1"/>
                </a:solidFill>
                <a:latin typeface="+mn-ea"/>
                <a:ea typeface="+mn-ea"/>
                <a:cs typeface="+mn-cs"/>
              </a:rPr>
              <a:t> </a:t>
            </a:r>
            <a:r>
              <a:rPr kumimoji="1" lang="en-US" sz="1200" b="1" kern="1200">
                <a:solidFill>
                  <a:schemeClr val="tx1"/>
                </a:solidFill>
                <a:latin typeface="+mn-ea"/>
                <a:ea typeface="+mn-ea"/>
                <a:cs typeface="+mn-cs"/>
              </a:rPr>
              <a:t>T</a:t>
            </a:r>
            <a:r>
              <a:rPr kumimoji="1" sz="1200" b="1" kern="1200">
                <a:solidFill>
                  <a:schemeClr val="tx1"/>
                </a:solidFill>
                <a:latin typeface="+mn-ea"/>
                <a:ea typeface="+mn-ea"/>
                <a:cs typeface="+mn-cs"/>
              </a:rPr>
              <a:t>he adjacent vertices of the two </a:t>
            </a:r>
            <a:r>
              <a:rPr kumimoji="1" lang="en-US" sz="1200" b="1" kern="1200">
                <a:solidFill>
                  <a:schemeClr val="tx1"/>
                </a:solidFill>
                <a:latin typeface="+mn-ea"/>
                <a:ea typeface="+mn-ea"/>
                <a:cs typeface="+mn-cs"/>
              </a:rPr>
              <a:t>mesh </a:t>
            </a:r>
            <a:r>
              <a:rPr kumimoji="1" sz="1200" b="1" kern="1200">
                <a:solidFill>
                  <a:schemeClr val="tx1"/>
                </a:solidFill>
                <a:latin typeface="+mn-ea"/>
                <a:ea typeface="+mn-ea"/>
                <a:cs typeface="+mn-cs"/>
              </a:rPr>
              <a:t>are merged into common landmark </a:t>
            </a:r>
            <a:r>
              <a:rPr kumimoji="1" lang="en-US" sz="1200" b="1" kern="1200">
                <a:solidFill>
                  <a:schemeClr val="tx1"/>
                </a:solidFill>
                <a:latin typeface="+mn-ea"/>
                <a:ea typeface="+mn-ea"/>
                <a:cs typeface="+mn-cs"/>
              </a:rPr>
              <a:t>node</a:t>
            </a:r>
            <a:r>
              <a:rPr kumimoji="1" sz="1200" b="1" kern="1200">
                <a:solidFill>
                  <a:schemeClr val="tx1"/>
                </a:solidFill>
                <a:latin typeface="+mn-ea"/>
                <a:ea typeface="+mn-ea"/>
                <a:cs typeface="+mn-cs"/>
              </a:rPr>
              <a:t>, simplifying models </a:t>
            </a:r>
            <a:r>
              <a:rPr kumimoji="1" lang="en-US" sz="1200" b="1" kern="1200">
                <a:solidFill>
                  <a:schemeClr val="tx1"/>
                </a:solidFill>
                <a:latin typeface="+mn-ea"/>
                <a:ea typeface="+mn-ea"/>
                <a:cs typeface="+mn-cs"/>
              </a:rPr>
              <a:t>into the same</a:t>
            </a:r>
            <a:r>
              <a:rPr kumimoji="1" sz="1200" b="1" kern="1200">
                <a:solidFill>
                  <a:schemeClr val="tx1"/>
                </a:solidFill>
                <a:latin typeface="+mn-ea"/>
                <a:ea typeface="+mn-ea"/>
                <a:cs typeface="+mn-cs"/>
              </a:rPr>
              <a:t> </a:t>
            </a:r>
            <a:r>
              <a:rPr kumimoji="1" lang="en-US" sz="1200" b="1" kern="1200">
                <a:solidFill>
                  <a:schemeClr val="tx1"/>
                </a:solidFill>
                <a:latin typeface="+mn-ea"/>
                <a:ea typeface="+mn-ea"/>
                <a:cs typeface="+mn-cs"/>
              </a:rPr>
              <a:t>topology</a:t>
            </a:r>
            <a:r>
              <a:rPr kumimoji="1" sz="1200" b="1" kern="1200">
                <a:solidFill>
                  <a:schemeClr val="tx1"/>
                </a:solidFill>
                <a:latin typeface="+mn-ea"/>
                <a:ea typeface="+mn-ea"/>
                <a:cs typeface="+mn-cs"/>
              </a:rPr>
              <a:t>. </a:t>
            </a:r>
            <a:r>
              <a:rPr kumimoji="1" lang="en-US" sz="1200" b="1" kern="1200">
                <a:solidFill>
                  <a:schemeClr val="tx1"/>
                </a:solidFill>
                <a:latin typeface="+mn-ea"/>
                <a:ea typeface="+mn-ea"/>
                <a:cs typeface="+mn-cs"/>
              </a:rPr>
              <a:t>The shared latent codes are obtained by graph pooling operators, and the character face is reconstructed from the latent codes by the unpooling operators. </a:t>
            </a:r>
            <a:r>
              <a:rPr b="1">
                <a:latin typeface="+mn-ea"/>
                <a:sym typeface="+mn-ea"/>
              </a:rPr>
              <a:t>This allows the </a:t>
            </a:r>
            <a:r>
              <a:rPr lang="en-US" b="1">
                <a:latin typeface="+mn-ea"/>
                <a:sym typeface="+mn-ea"/>
              </a:rPr>
              <a:t>retargeting </a:t>
            </a:r>
            <a:r>
              <a:rPr b="1">
                <a:latin typeface="+mn-ea"/>
                <a:sym typeface="+mn-ea"/>
              </a:rPr>
              <a:t>to be performed </a:t>
            </a:r>
            <a:r>
              <a:rPr lang="en-US" b="1">
                <a:latin typeface="+mn-ea"/>
                <a:sym typeface="+mn-ea"/>
              </a:rPr>
              <a:t>in the </a:t>
            </a:r>
            <a:r>
              <a:rPr b="1">
                <a:latin typeface="+mn-ea"/>
                <a:sym typeface="+mn-ea"/>
              </a:rPr>
              <a:t>same </a:t>
            </a:r>
            <a:r>
              <a:rPr lang="en-US" b="1">
                <a:latin typeface="+mn-ea"/>
                <a:sym typeface="+mn-ea"/>
              </a:rPr>
              <a:t>latent space</a:t>
            </a:r>
            <a:r>
              <a:rPr b="1">
                <a:latin typeface="+mn-ea"/>
                <a:sym typeface="+mn-ea"/>
              </a:rPr>
              <a:t>.</a:t>
            </a:r>
            <a:r>
              <a:rPr lang="en-US" b="1">
                <a:latin typeface="+mn-ea"/>
                <a:sym typeface="+mn-ea"/>
              </a:rPr>
              <a:t> </a:t>
            </a:r>
            <a:endParaRPr kumimoji="1" lang="en-US" sz="1200" b="1" kern="1200">
              <a:solidFill>
                <a:schemeClr val="tx1"/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6914B-AA0B-4290-BE3E-A2451CF1B0C4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dirty="0">
                <a:latin typeface="+mn-ea"/>
                <a:ea typeface="+mn-ea"/>
              </a:rPr>
              <a:t>The loss function of the network proposed in this study consists of three components. First, the reconstruction loss is the standard loss for </a:t>
            </a:r>
            <a:r>
              <a:rPr lang="en-US" dirty="0">
                <a:latin typeface="+mn-ea"/>
                <a:ea typeface="+mn-ea"/>
              </a:rPr>
              <a:t>the </a:t>
            </a:r>
            <a:r>
              <a:rPr dirty="0">
                <a:latin typeface="+mn-ea"/>
                <a:ea typeface="+mn-ea"/>
              </a:rPr>
              <a:t>Autoencoder. It ensures the generat</a:t>
            </a:r>
            <a:r>
              <a:rPr lang="en-US" dirty="0">
                <a:latin typeface="+mn-ea"/>
                <a:ea typeface="+mn-ea"/>
              </a:rPr>
              <a:t>ion</a:t>
            </a:r>
            <a:r>
              <a:rPr dirty="0">
                <a:latin typeface="+mn-ea"/>
                <a:ea typeface="+mn-ea"/>
              </a:rPr>
              <a:t> ability to accurately reproduce the same </a:t>
            </a:r>
            <a:r>
              <a:rPr lang="en-US" dirty="0">
                <a:latin typeface="+mn-ea"/>
                <a:ea typeface="+mn-ea"/>
              </a:rPr>
              <a:t>mesh </a:t>
            </a:r>
            <a:r>
              <a:rPr dirty="0">
                <a:latin typeface="+mn-ea"/>
                <a:ea typeface="+mn-ea"/>
              </a:rPr>
              <a:t>structure.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D6914B-AA0B-4290-BE3E-A2451CF1B0C4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VC+VCC 2022 Poster Session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89D30-E2D7-4966-B746-8DDA2247ED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VC+VCC 2022 Poster Session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89D30-E2D7-4966-B746-8DDA2247ED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VC+VCC 2022 Poster Session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89D30-E2D7-4966-B746-8DDA2247ED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804" y="365125"/>
            <a:ext cx="11525122" cy="616781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803" y="1135329"/>
            <a:ext cx="11525121" cy="529615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541971"/>
            <a:ext cx="4114800" cy="228600"/>
          </a:xfrm>
        </p:spPr>
        <p:txBody>
          <a:bodyPr/>
          <a:lstStyle/>
          <a:p>
            <a:r>
              <a:rPr kumimoji="1" lang="en-US" altLang="ja-JP" dirty="0"/>
              <a:t>VC+VCC 2022 Poster Session</a:t>
            </a:r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VC+VCC 2022 Poster Session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89D30-E2D7-4966-B746-8DDA2247ED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VC+VCC 2022 Poster Session</a:t>
            </a:r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89D30-E2D7-4966-B746-8DDA2247ED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VC+VCC 2022 Poster Session</a:t>
            </a:r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89D30-E2D7-4966-B746-8DDA2247ED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VC+VCC 2022 Poster Session</a:t>
            </a:r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89D30-E2D7-4966-B746-8DDA2247ED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VC+VCC 2022 Poster Session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89D30-E2D7-4966-B746-8DDA2247ED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VC+VCC 2022 Poster Session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89D30-E2D7-4966-B746-8DDA2247ED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VC+VCC 2022 Poster Session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89D30-E2D7-4966-B746-8DDA2247ED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3" Type="http://schemas.openxmlformats.org/officeDocument/2006/relationships/tags" Target="../tags/tag36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11" Type="http://schemas.openxmlformats.org/officeDocument/2006/relationships/image" Target="../media/image23.png"/><Relationship Id="rId5" Type="http://schemas.openxmlformats.org/officeDocument/2006/relationships/tags" Target="../tags/tag38.xml"/><Relationship Id="rId10" Type="http://schemas.openxmlformats.org/officeDocument/2006/relationships/image" Target="../media/image22.png"/><Relationship Id="rId4" Type="http://schemas.openxmlformats.org/officeDocument/2006/relationships/tags" Target="../tags/tag37.xml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3" Type="http://schemas.openxmlformats.org/officeDocument/2006/relationships/tags" Target="../tags/tag42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image" Target="../media/image25.png"/><Relationship Id="rId5" Type="http://schemas.openxmlformats.org/officeDocument/2006/relationships/tags" Target="../tags/tag44.xml"/><Relationship Id="rId10" Type="http://schemas.openxmlformats.org/officeDocument/2006/relationships/image" Target="../media/image24.png"/><Relationship Id="rId4" Type="http://schemas.openxmlformats.org/officeDocument/2006/relationships/tags" Target="../tags/tag43.xml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7" Type="http://schemas.openxmlformats.org/officeDocument/2006/relationships/image" Target="../media/image27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55.xml"/><Relationship Id="rId7" Type="http://schemas.openxmlformats.org/officeDocument/2006/relationships/notesSlide" Target="../notesSlides/notesSlide1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57.xml"/><Relationship Id="rId10" Type="http://schemas.openxmlformats.org/officeDocument/2006/relationships/image" Target="../media/image32.png"/><Relationship Id="rId4" Type="http://schemas.openxmlformats.org/officeDocument/2006/relationships/tags" Target="../tags/tag56.xml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60.xml"/><Relationship Id="rId7" Type="http://schemas.openxmlformats.org/officeDocument/2006/relationships/tags" Target="../tags/tag64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tags" Target="../tags/tag63.xml"/><Relationship Id="rId11" Type="http://schemas.openxmlformats.org/officeDocument/2006/relationships/image" Target="../media/image14.png"/><Relationship Id="rId5" Type="http://schemas.openxmlformats.org/officeDocument/2006/relationships/tags" Target="../tags/tag62.xml"/><Relationship Id="rId10" Type="http://schemas.openxmlformats.org/officeDocument/2006/relationships/image" Target="../media/image13.png"/><Relationship Id="rId4" Type="http://schemas.openxmlformats.org/officeDocument/2006/relationships/tags" Target="../tags/tag61.xml"/><Relationship Id="rId9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7" Type="http://schemas.openxmlformats.org/officeDocument/2006/relationships/image" Target="../media/image33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3" Type="http://schemas.openxmlformats.org/officeDocument/2006/relationships/tags" Target="../tags/tag71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microsoft.com/office/2007/relationships/media" Target="../media/media2.mp4"/><Relationship Id="rId7" Type="http://schemas.openxmlformats.org/officeDocument/2006/relationships/tags" Target="../tags/tag7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10" Type="http://schemas.openxmlformats.org/officeDocument/2006/relationships/image" Target="../media/image35.png"/><Relationship Id="rId4" Type="http://schemas.openxmlformats.org/officeDocument/2006/relationships/video" Target="../media/media2.mp4"/><Relationship Id="rId9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80.xml"/><Relationship Id="rId7" Type="http://schemas.openxmlformats.org/officeDocument/2006/relationships/tags" Target="../tags/tag84.xml"/><Relationship Id="rId12" Type="http://schemas.openxmlformats.org/officeDocument/2006/relationships/image" Target="../media/image38.png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tags" Target="../tags/tag83.xml"/><Relationship Id="rId11" Type="http://schemas.openxmlformats.org/officeDocument/2006/relationships/image" Target="../media/image37.png"/><Relationship Id="rId5" Type="http://schemas.openxmlformats.org/officeDocument/2006/relationships/tags" Target="../tags/tag82.xml"/><Relationship Id="rId10" Type="http://schemas.openxmlformats.org/officeDocument/2006/relationships/image" Target="../media/image36.png"/><Relationship Id="rId4" Type="http://schemas.openxmlformats.org/officeDocument/2006/relationships/tags" Target="../tags/tag81.xml"/><Relationship Id="rId9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87.xml"/><Relationship Id="rId7" Type="http://schemas.openxmlformats.org/officeDocument/2006/relationships/notesSlide" Target="../notesSlides/notesSlide21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89.xml"/><Relationship Id="rId4" Type="http://schemas.openxmlformats.org/officeDocument/2006/relationships/tags" Target="../tags/tag8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9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7.xml"/><Relationship Id="rId7" Type="http://schemas.openxmlformats.org/officeDocument/2006/relationships/image" Target="../media/image5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8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7" Type="http://schemas.openxmlformats.org/officeDocument/2006/relationships/image" Target="../media/image9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14.xml"/><Relationship Id="rId7" Type="http://schemas.openxmlformats.org/officeDocument/2006/relationships/notesSlide" Target="../notesSlides/notesSlide6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6.xml"/><Relationship Id="rId10" Type="http://schemas.openxmlformats.org/officeDocument/2006/relationships/image" Target="../media/image12.png"/><Relationship Id="rId4" Type="http://schemas.openxmlformats.org/officeDocument/2006/relationships/tags" Target="../tags/tag15.xml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13" Type="http://schemas.openxmlformats.org/officeDocument/2006/relationships/image" Target="../media/image15.png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12" Type="http://schemas.openxmlformats.org/officeDocument/2006/relationships/image" Target="../media/image14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image" Target="../media/image13.png"/><Relationship Id="rId5" Type="http://schemas.openxmlformats.org/officeDocument/2006/relationships/tags" Target="../tags/tag21.xml"/><Relationship Id="rId10" Type="http://schemas.openxmlformats.org/officeDocument/2006/relationships/notesSlide" Target="../notesSlides/notesSlide7.xml"/><Relationship Id="rId4" Type="http://schemas.openxmlformats.org/officeDocument/2006/relationships/tags" Target="../tags/tag20.xml"/><Relationship Id="rId9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27.xml"/><Relationship Id="rId7" Type="http://schemas.openxmlformats.org/officeDocument/2006/relationships/notesSlide" Target="../notesSlides/notesSlide8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29.xml"/><Relationship Id="rId10" Type="http://schemas.openxmlformats.org/officeDocument/2006/relationships/image" Target="../media/image18.png"/><Relationship Id="rId4" Type="http://schemas.openxmlformats.org/officeDocument/2006/relationships/tags" Target="../tags/tag28.xml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32.xml"/><Relationship Id="rId7" Type="http://schemas.openxmlformats.org/officeDocument/2006/relationships/image" Target="../media/image19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3.xml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1242695" y="556489"/>
            <a:ext cx="970661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3600" b="1" dirty="0"/>
              <a:t>Facial Animation Retargeting by</a:t>
            </a:r>
            <a:r>
              <a:rPr lang="en-US" altLang="ja-JP" sz="3600" b="1" dirty="0"/>
              <a:t> </a:t>
            </a:r>
            <a:r>
              <a:rPr lang="ja-JP" altLang="en-US" sz="3600" b="1" dirty="0"/>
              <a:t>Unsupervised</a:t>
            </a:r>
          </a:p>
          <a:p>
            <a:pPr algn="ctr"/>
            <a:r>
              <a:rPr lang="ja-JP" altLang="en-US" sz="3600" b="1" dirty="0"/>
              <a:t>Learning of Graph Convolutional Networks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6530060" y="5848692"/>
            <a:ext cx="5225807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sz="2400" b="1" u="sng">
                <a:solidFill>
                  <a:srgbClr val="212529"/>
                </a:solidFill>
                <a:latin typeface="游ゴシック" panose="020B0400000000000000" pitchFamily="50" charset="-128"/>
              </a:rPr>
              <a:t>Yuhao Dou</a:t>
            </a:r>
            <a:r>
              <a:rPr lang="ja-JP" altLang="en-US" sz="2400" b="1">
                <a:solidFill>
                  <a:srgbClr val="212529"/>
                </a:solidFill>
                <a:latin typeface="游ゴシック" panose="020B0400000000000000" pitchFamily="50" charset="-128"/>
              </a:rPr>
              <a:t> </a:t>
            </a:r>
            <a:r>
              <a:rPr lang="en-US" altLang="ja-JP" sz="2400" b="1">
                <a:solidFill>
                  <a:srgbClr val="212529"/>
                </a:solidFill>
                <a:latin typeface="游ゴシック" panose="020B0400000000000000" pitchFamily="50" charset="-128"/>
              </a:rPr>
              <a:t>and</a:t>
            </a:r>
            <a:r>
              <a:rPr lang="en-US" sz="2400" b="1">
                <a:solidFill>
                  <a:srgbClr val="212529"/>
                </a:solidFill>
                <a:latin typeface="游ゴシック" panose="020B0400000000000000" pitchFamily="50" charset="-128"/>
              </a:rPr>
              <a:t> Tomohiko Mukai</a:t>
            </a:r>
          </a:p>
          <a:p>
            <a:pPr algn="r"/>
            <a:endParaRPr lang="en-US" sz="500" b="1">
              <a:solidFill>
                <a:srgbClr val="212529"/>
              </a:solidFill>
              <a:latin typeface="游ゴシック" panose="020B0400000000000000" pitchFamily="50" charset="-128"/>
            </a:endParaRPr>
          </a:p>
          <a:p>
            <a:pPr algn="r"/>
            <a:r>
              <a:rPr lang="en-US" sz="2000" b="1">
                <a:solidFill>
                  <a:srgbClr val="212529"/>
                </a:solidFill>
                <a:latin typeface="游ゴシック" panose="020B0400000000000000" pitchFamily="50" charset="-128"/>
              </a:rPr>
              <a:t>Tokyo Metropolitan University</a:t>
            </a:r>
            <a:endParaRPr lang="en-US" sz="2400" b="1" dirty="0">
              <a:solidFill>
                <a:srgbClr val="212529"/>
              </a:solidFill>
              <a:latin typeface="游ゴシック" panose="020B0400000000000000" pitchFamily="50" charset="-12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41680" y="1919605"/>
            <a:ext cx="11450320" cy="7556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cover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2070" y="2088515"/>
            <a:ext cx="8041640" cy="36302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22630" y="2783840"/>
            <a:ext cx="178689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altLang="zh-CN" sz="2400" b="1" dirty="0">
                <a:ea typeface="游ゴシック" panose="020B0400000000000000" pitchFamily="50" charset="-128"/>
                <a:cs typeface="+mn-lt"/>
              </a:rPr>
              <a:t>Source</a:t>
            </a:r>
          </a:p>
        </p:txBody>
      </p:sp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722630" y="4523105"/>
            <a:ext cx="178689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altLang="ja-JP" sz="2400" b="1"/>
              <a:t>Result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CE7AF56-BAFE-D6A7-64F2-9E1DF9F7B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77" y="198284"/>
            <a:ext cx="911318" cy="88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正方形/長方形 259"/>
          <p:cNvSpPr/>
          <p:nvPr/>
        </p:nvSpPr>
        <p:spPr>
          <a:xfrm>
            <a:off x="0" y="-16498"/>
            <a:ext cx="12192000" cy="818301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259"/>
          <p:cNvSpPr/>
          <p:nvPr/>
        </p:nvSpPr>
        <p:spPr>
          <a:xfrm>
            <a:off x="1142455" y="1084460"/>
            <a:ext cx="1563673" cy="471897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1142455" y="1107050"/>
            <a:ext cx="1563673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</a:rPr>
              <a:t>Method</a:t>
            </a:r>
          </a:p>
        </p:txBody>
      </p:sp>
      <p:sp>
        <p:nvSpPr>
          <p:cNvPr id="2" name="AutoShape 2" descr="GAtoB.png"/>
          <p:cNvSpPr>
            <a:spLocks noChangeAspect="1" noChangeArrowheads="1"/>
          </p:cNvSpPr>
          <p:nvPr/>
        </p:nvSpPr>
        <p:spPr bwMode="auto">
          <a:xfrm>
            <a:off x="5943600" y="36851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ja-JP" altLang="en-US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819275" y="2394585"/>
            <a:ext cx="4749800" cy="463550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4457700" y="2394585"/>
            <a:ext cx="614045" cy="46418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287780" y="1752600"/>
            <a:ext cx="10675620" cy="2276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游ゴシック" panose="020B0400000000000000" pitchFamily="50" charset="-128"/>
                <a:cs typeface="游ゴシック" panose="020B0400000000000000" pitchFamily="50" charset="-128"/>
                <a:sym typeface="+mn-ea"/>
              </a:rPr>
              <a:t>Loss function</a:t>
            </a:r>
            <a:r>
              <a:rPr lang="zh-CN" sz="2800" b="1">
                <a:latin typeface="游ゴシック" panose="020B0400000000000000" pitchFamily="50" charset="-128"/>
                <a:cs typeface="游ゴシック" panose="020B0400000000000000" pitchFamily="50" charset="-128"/>
                <a:sym typeface="+mn-ea"/>
              </a:rPr>
              <a:t>：Cycle Consistency Loss</a:t>
            </a:r>
            <a:r>
              <a:rPr lang="ja-JP" altLang="zh-CN" sz="2800" b="1">
                <a:latin typeface="游ゴシック" panose="020B0400000000000000" pitchFamily="50" charset="-128"/>
                <a:cs typeface="游ゴシック" panose="020B0400000000000000" pitchFamily="50" charset="-128"/>
                <a:sym typeface="+mn-ea"/>
              </a:rPr>
              <a:t>　</a:t>
            </a:r>
            <a:endParaRPr lang="zh-CN" sz="2800" b="1">
              <a:latin typeface="游ゴシック" panose="020B0400000000000000" pitchFamily="50" charset="-128"/>
              <a:cs typeface="游ゴシック" panose="020B0400000000000000" pitchFamily="50" charset="-128"/>
              <a:sym typeface="+mn-ea"/>
            </a:endParaRPr>
          </a:p>
          <a:p>
            <a:endParaRPr lang="zh-CN" altLang="en-US">
              <a:latin typeface="游ゴシック" panose="020B0400000000000000" pitchFamily="50" charset="-128"/>
              <a:ea typeface="游ゴシック" panose="020B0400000000000000" pitchFamily="50" charset="-128"/>
              <a:cs typeface="游ゴシック" panose="020B0400000000000000" pitchFamily="50" charset="-128"/>
            </a:endParaRPr>
          </a:p>
          <a:p>
            <a:endParaRPr lang="zh-CN" altLang="en-US">
              <a:latin typeface="游ゴシック" panose="020B0400000000000000" pitchFamily="50" charset="-128"/>
              <a:ea typeface="游ゴシック" panose="020B0400000000000000" pitchFamily="50" charset="-128"/>
              <a:cs typeface="游ゴシック" panose="020B0400000000000000" pitchFamily="50" charset="-128"/>
            </a:endParaRPr>
          </a:p>
          <a:p>
            <a:endParaRPr lang="zh-CN" altLang="en-US">
              <a:latin typeface="游ゴシック" panose="020B0400000000000000" pitchFamily="50" charset="-128"/>
              <a:ea typeface="游ゴシック" panose="020B0400000000000000" pitchFamily="50" charset="-128"/>
              <a:cs typeface="游ゴシック" panose="020B0400000000000000" pitchFamily="50" charset="-128"/>
            </a:endParaRPr>
          </a:p>
          <a:p>
            <a:endParaRPr lang="zh-CN" altLang="en-US">
              <a:latin typeface="游ゴシック" panose="020B0400000000000000" pitchFamily="50" charset="-128"/>
              <a:ea typeface="游ゴシック" panose="020B0400000000000000" pitchFamily="50" charset="-128"/>
              <a:cs typeface="游ゴシック" panose="020B0400000000000000" pitchFamily="50" charset="-128"/>
            </a:endParaRPr>
          </a:p>
          <a:p>
            <a:endParaRPr lang="zh-CN" altLang="en-US">
              <a:latin typeface="游ゴシック" panose="020B0400000000000000" pitchFamily="50" charset="-128"/>
              <a:ea typeface="游ゴシック" panose="020B0400000000000000" pitchFamily="50" charset="-128"/>
              <a:cs typeface="游ゴシック" panose="020B0400000000000000" pitchFamily="50" charset="-128"/>
            </a:endParaRPr>
          </a:p>
          <a:p>
            <a:endParaRPr lang="ja-JP" altLang="zh-CN" sz="2400" b="1">
              <a:latin typeface="游ゴシック" panose="020B0400000000000000" pitchFamily="50" charset="-128"/>
              <a:ea typeface="游ゴシック" panose="020B0400000000000000" pitchFamily="50" charset="-128"/>
              <a:cs typeface="游ゴシック" panose="020B0400000000000000" pitchFamily="50" charset="-128"/>
            </a:endParaRPr>
          </a:p>
        </p:txBody>
      </p:sp>
      <p:pic>
        <p:nvPicPr>
          <p:cNvPr id="9" name="图片 8" descr="Lcyc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65325" y="3696335"/>
            <a:ext cx="4155826" cy="260604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140575" y="2656205"/>
            <a:ext cx="5058410" cy="962025"/>
          </a:xfrm>
          <a:prstGeom prst="rect">
            <a:avLst/>
          </a:prstGeom>
        </p:spPr>
      </p:pic>
      <p:sp>
        <p:nvSpPr>
          <p:cNvPr id="3" name="タイトル 1"/>
          <p:cNvSpPr txBox="1"/>
          <p:nvPr>
            <p:custDataLst>
              <p:tags r:id="rId6"/>
            </p:custDataLst>
          </p:nvPr>
        </p:nvSpPr>
        <p:spPr>
          <a:xfrm>
            <a:off x="342265" y="3175"/>
            <a:ext cx="11551285" cy="6438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2000" b="1" dirty="0">
                <a:latin typeface="+mn-ea"/>
                <a:ea typeface="+mn-ea"/>
              </a:rPr>
              <a:t>Facial Animation Retargeting by Unsupervised</a:t>
            </a:r>
            <a:r>
              <a:rPr lang="en-US" altLang="ja-JP" sz="2000" b="1" dirty="0">
                <a:latin typeface="+mn-ea"/>
                <a:ea typeface="+mn-ea"/>
              </a:rPr>
              <a:t> </a:t>
            </a:r>
            <a:r>
              <a:rPr lang="ja-JP" altLang="en-US" sz="2000" b="1" dirty="0">
                <a:latin typeface="+mn-ea"/>
                <a:ea typeface="+mn-ea"/>
              </a:rPr>
              <a:t>Learning of Graph Convolutional Networks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正方形/長方形 259"/>
          <p:cNvSpPr/>
          <p:nvPr/>
        </p:nvSpPr>
        <p:spPr>
          <a:xfrm>
            <a:off x="0" y="-16498"/>
            <a:ext cx="12192000" cy="818301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259"/>
          <p:cNvSpPr/>
          <p:nvPr/>
        </p:nvSpPr>
        <p:spPr>
          <a:xfrm>
            <a:off x="1142455" y="1084460"/>
            <a:ext cx="1563673" cy="471897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1142455" y="1107050"/>
            <a:ext cx="1563673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</a:rPr>
              <a:t>Method</a:t>
            </a:r>
          </a:p>
        </p:txBody>
      </p:sp>
      <p:sp>
        <p:nvSpPr>
          <p:cNvPr id="2" name="AutoShape 2" descr="GAtoB.png"/>
          <p:cNvSpPr>
            <a:spLocks noChangeAspect="1" noChangeArrowheads="1"/>
          </p:cNvSpPr>
          <p:nvPr/>
        </p:nvSpPr>
        <p:spPr bwMode="auto">
          <a:xfrm>
            <a:off x="5943600" y="36851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ja-JP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287780" y="1752600"/>
            <a:ext cx="7792720" cy="1999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游ゴシック" panose="020B0400000000000000" pitchFamily="50" charset="-128"/>
                <a:cs typeface="游ゴシック" panose="020B0400000000000000" pitchFamily="50" charset="-128"/>
                <a:sym typeface="+mn-ea"/>
              </a:rPr>
              <a:t>Loss function</a:t>
            </a:r>
            <a:r>
              <a:rPr lang="zh-CN" sz="2800" b="1">
                <a:latin typeface="游ゴシック" panose="020B0400000000000000" pitchFamily="50" charset="-128"/>
                <a:cs typeface="游ゴシック" panose="020B0400000000000000" pitchFamily="50" charset="-128"/>
                <a:sym typeface="+mn-ea"/>
              </a:rPr>
              <a:t>：Adversarial Loss</a:t>
            </a:r>
            <a:r>
              <a:rPr lang="ja-JP" altLang="zh-CN" sz="2800" b="1">
                <a:latin typeface="游ゴシック" panose="020B0400000000000000" pitchFamily="50" charset="-128"/>
                <a:cs typeface="游ゴシック" panose="020B0400000000000000" pitchFamily="50" charset="-128"/>
                <a:sym typeface="+mn-ea"/>
              </a:rPr>
              <a:t>　</a:t>
            </a:r>
            <a:endParaRPr lang="zh-CN" altLang="en-US">
              <a:latin typeface="游ゴシック" panose="020B0400000000000000" pitchFamily="50" charset="-128"/>
              <a:ea typeface="游ゴシック" panose="020B0400000000000000" pitchFamily="50" charset="-128"/>
              <a:cs typeface="游ゴシック" panose="020B0400000000000000" pitchFamily="50" charset="-128"/>
            </a:endParaRPr>
          </a:p>
          <a:p>
            <a:endParaRPr lang="zh-CN" altLang="en-US">
              <a:latin typeface="游ゴシック" panose="020B0400000000000000" pitchFamily="50" charset="-128"/>
              <a:ea typeface="游ゴシック" panose="020B0400000000000000" pitchFamily="50" charset="-128"/>
              <a:cs typeface="游ゴシック" panose="020B0400000000000000" pitchFamily="50" charset="-128"/>
            </a:endParaRPr>
          </a:p>
          <a:p>
            <a:endParaRPr lang="zh-CN" altLang="en-US">
              <a:latin typeface="游ゴシック" panose="020B0400000000000000" pitchFamily="50" charset="-128"/>
              <a:ea typeface="游ゴシック" panose="020B0400000000000000" pitchFamily="50" charset="-128"/>
              <a:cs typeface="游ゴシック" panose="020B0400000000000000" pitchFamily="50" charset="-128"/>
            </a:endParaRPr>
          </a:p>
          <a:p>
            <a:endParaRPr lang="zh-CN" altLang="en-US">
              <a:latin typeface="游ゴシック" panose="020B0400000000000000" pitchFamily="50" charset="-128"/>
              <a:ea typeface="游ゴシック" panose="020B0400000000000000" pitchFamily="50" charset="-128"/>
              <a:cs typeface="游ゴシック" panose="020B0400000000000000" pitchFamily="50" charset="-128"/>
            </a:endParaRPr>
          </a:p>
          <a:p>
            <a:endParaRPr lang="zh-CN" altLang="en-US">
              <a:latin typeface="游ゴシック" panose="020B0400000000000000" pitchFamily="50" charset="-128"/>
              <a:ea typeface="游ゴシック" panose="020B0400000000000000" pitchFamily="50" charset="-128"/>
              <a:cs typeface="游ゴシック" panose="020B0400000000000000" pitchFamily="50" charset="-128"/>
            </a:endParaRPr>
          </a:p>
          <a:p>
            <a:endParaRPr lang="ja-JP" altLang="zh-CN" sz="2400" b="1">
              <a:latin typeface="游ゴシック" panose="020B0400000000000000" pitchFamily="50" charset="-128"/>
              <a:ea typeface="游ゴシック" panose="020B0400000000000000" pitchFamily="50" charset="-128"/>
              <a:cs typeface="游ゴシック" panose="020B0400000000000000" pitchFamily="50" charset="-128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819275" y="2394585"/>
            <a:ext cx="4749800" cy="463550"/>
          </a:xfrm>
          <a:prstGeom prst="rect">
            <a:avLst/>
          </a:prstGeom>
        </p:spPr>
      </p:pic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5892800" y="2393950"/>
            <a:ext cx="614045" cy="46418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067300" y="2985770"/>
            <a:ext cx="6318885" cy="836295"/>
          </a:xfrm>
          <a:prstGeom prst="rect">
            <a:avLst/>
          </a:prstGeom>
        </p:spPr>
      </p:pic>
      <p:sp>
        <p:nvSpPr>
          <p:cNvPr id="17" name="左箭头 16"/>
          <p:cNvSpPr/>
          <p:nvPr/>
        </p:nvSpPr>
        <p:spPr>
          <a:xfrm rot="17700000">
            <a:off x="5967095" y="4192905"/>
            <a:ext cx="1792605" cy="520700"/>
          </a:xfrm>
          <a:prstGeom prst="lef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networkoverview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65325" y="3694430"/>
            <a:ext cx="4156401" cy="2482596"/>
          </a:xfrm>
          <a:prstGeom prst="rect">
            <a:avLst/>
          </a:prstGeom>
        </p:spPr>
      </p:pic>
      <p:sp>
        <p:nvSpPr>
          <p:cNvPr id="12" name="圆角矩形 11"/>
          <p:cNvSpPr/>
          <p:nvPr>
            <p:custDataLst>
              <p:tags r:id="rId5"/>
            </p:custDataLst>
          </p:nvPr>
        </p:nvSpPr>
        <p:spPr>
          <a:xfrm>
            <a:off x="5131435" y="5104130"/>
            <a:ext cx="1167765" cy="108013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タイトル 1"/>
          <p:cNvSpPr txBox="1"/>
          <p:nvPr>
            <p:custDataLst>
              <p:tags r:id="rId6"/>
            </p:custDataLst>
          </p:nvPr>
        </p:nvSpPr>
        <p:spPr>
          <a:xfrm>
            <a:off x="342265" y="3175"/>
            <a:ext cx="11551285" cy="6438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2000" b="1" dirty="0">
                <a:latin typeface="+mn-ea"/>
                <a:ea typeface="+mn-ea"/>
              </a:rPr>
              <a:t>Facial Animation Retargeting by Unsupervised</a:t>
            </a:r>
            <a:r>
              <a:rPr lang="en-US" altLang="ja-JP" sz="2000" b="1" dirty="0">
                <a:latin typeface="+mn-ea"/>
                <a:ea typeface="+mn-ea"/>
              </a:rPr>
              <a:t> </a:t>
            </a:r>
            <a:r>
              <a:rPr lang="ja-JP" altLang="en-US" sz="2000" b="1" dirty="0">
                <a:latin typeface="+mn-ea"/>
                <a:ea typeface="+mn-ea"/>
              </a:rPr>
              <a:t>Learning of Graph Convolutional Networks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正方形/長方形 259"/>
          <p:cNvSpPr/>
          <p:nvPr/>
        </p:nvSpPr>
        <p:spPr>
          <a:xfrm>
            <a:off x="0" y="-16498"/>
            <a:ext cx="12192000" cy="818301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AutoShape 2" descr="GAtoB.png"/>
          <p:cNvSpPr>
            <a:spLocks noChangeAspect="1" noChangeArrowheads="1"/>
          </p:cNvSpPr>
          <p:nvPr/>
        </p:nvSpPr>
        <p:spPr bwMode="auto">
          <a:xfrm>
            <a:off x="5943600" y="36851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ja-JP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287780" y="1752600"/>
            <a:ext cx="10605135" cy="3353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游ゴシック" panose="020B0400000000000000" pitchFamily="50" charset="-128"/>
                <a:ea typeface="游ゴシック" panose="020B0400000000000000" pitchFamily="50" charset="-128"/>
                <a:cs typeface="游ゴシック" panose="020B0400000000000000" pitchFamily="50" charset="-128"/>
              </a:rPr>
              <a:t>Input</a:t>
            </a:r>
            <a:endParaRPr lang="zh-CN" altLang="en-US" sz="2800" b="1" dirty="0">
              <a:latin typeface="游ゴシック" panose="020B0400000000000000" pitchFamily="50" charset="-128"/>
              <a:ea typeface="游ゴシック" panose="020B0400000000000000" pitchFamily="50" charset="-128"/>
              <a:cs typeface="游ゴシック" panose="020B0400000000000000" pitchFamily="50" charset="-128"/>
            </a:endParaRPr>
          </a:p>
          <a:p>
            <a:r>
              <a:rPr lang="zh-CN" altLang="en-US" sz="2400" b="1" dirty="0">
                <a:latin typeface="游ゴシック" panose="020B0400000000000000" pitchFamily="50" charset="-128"/>
                <a:ea typeface="游ゴシック" panose="020B0400000000000000" pitchFamily="50" charset="-128"/>
                <a:cs typeface="游ゴシック" panose="020B0400000000000000" pitchFamily="50" charset="-128"/>
              </a:rPr>
              <a:t>Delta Face</a:t>
            </a:r>
            <a:r>
              <a:rPr lang="zh-CN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游ゴシック" panose="020B0400000000000000" pitchFamily="50" charset="-128"/>
              </a:rPr>
              <a:t>：The difference between facial </a:t>
            </a:r>
            <a:r>
              <a:rPr lang="en-US" altLang="zh-CN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游ゴシック" panose="020B0400000000000000" pitchFamily="50" charset="-128"/>
              </a:rPr>
              <a:t>expression </a:t>
            </a:r>
            <a:r>
              <a:rPr lang="zh-CN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游ゴシック" panose="020B0400000000000000" pitchFamily="50" charset="-128"/>
              </a:rPr>
              <a:t>and </a:t>
            </a:r>
            <a:r>
              <a:rPr lang="en-US" altLang="zh-CN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游ゴシック" panose="020B0400000000000000" pitchFamily="50" charset="-128"/>
              </a:rPr>
              <a:t>neutral </a:t>
            </a:r>
            <a:r>
              <a:rPr lang="zh-CN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游ゴシック" panose="020B0400000000000000" pitchFamily="50" charset="-128"/>
              </a:rPr>
              <a:t>face</a:t>
            </a:r>
          </a:p>
          <a:p>
            <a:endParaRPr lang="zh-CN" altLang="en-US" dirty="0">
              <a:latin typeface="游ゴシック" panose="020B0400000000000000" pitchFamily="50" charset="-128"/>
              <a:ea typeface="游ゴシック" panose="020B0400000000000000" pitchFamily="50" charset="-128"/>
              <a:cs typeface="游ゴシック" panose="020B0400000000000000" pitchFamily="50" charset="-128"/>
            </a:endParaRPr>
          </a:p>
          <a:p>
            <a:endParaRPr lang="zh-CN" altLang="en-US" dirty="0">
              <a:latin typeface="游ゴシック" panose="020B0400000000000000" pitchFamily="50" charset="-128"/>
              <a:ea typeface="游ゴシック" panose="020B0400000000000000" pitchFamily="50" charset="-128"/>
              <a:cs typeface="游ゴシック" panose="020B0400000000000000" pitchFamily="50" charset="-128"/>
            </a:endParaRPr>
          </a:p>
          <a:p>
            <a:endParaRPr lang="zh-CN" altLang="en-US" dirty="0">
              <a:latin typeface="游ゴシック" panose="020B0400000000000000" pitchFamily="50" charset="-128"/>
              <a:ea typeface="游ゴシック" panose="020B0400000000000000" pitchFamily="50" charset="-128"/>
              <a:cs typeface="游ゴシック" panose="020B0400000000000000" pitchFamily="50" charset="-128"/>
            </a:endParaRPr>
          </a:p>
          <a:p>
            <a:endParaRPr lang="zh-CN" altLang="en-US" dirty="0">
              <a:latin typeface="游ゴシック" panose="020B0400000000000000" pitchFamily="50" charset="-128"/>
              <a:ea typeface="游ゴシック" panose="020B0400000000000000" pitchFamily="50" charset="-128"/>
              <a:cs typeface="游ゴシック" panose="020B0400000000000000" pitchFamily="50" charset="-128"/>
            </a:endParaRPr>
          </a:p>
          <a:p>
            <a:endParaRPr lang="zh-CN" altLang="en-US" dirty="0">
              <a:latin typeface="游ゴシック" panose="020B0400000000000000" pitchFamily="50" charset="-128"/>
              <a:ea typeface="游ゴシック" panose="020B0400000000000000" pitchFamily="50" charset="-128"/>
              <a:cs typeface="游ゴシック" panose="020B0400000000000000" pitchFamily="50" charset="-128"/>
            </a:endParaRPr>
          </a:p>
          <a:p>
            <a:endParaRPr lang="zh-CN" altLang="en-US" dirty="0">
              <a:latin typeface="游ゴシック" panose="020B0400000000000000" pitchFamily="50" charset="-128"/>
              <a:ea typeface="游ゴシック" panose="020B0400000000000000" pitchFamily="50" charset="-128"/>
              <a:cs typeface="游ゴシック" panose="020B0400000000000000" pitchFamily="50" charset="-128"/>
            </a:endParaRPr>
          </a:p>
          <a:p>
            <a:r>
              <a:rPr lang="en-US" altLang="zh-CN" sz="2800" b="1" dirty="0">
                <a:latin typeface="游ゴシック" panose="020B0400000000000000" pitchFamily="50" charset="-128"/>
                <a:ea typeface="游ゴシック" panose="020B0400000000000000" pitchFamily="50" charset="-128"/>
                <a:cs typeface="游ゴシック" panose="020B0400000000000000" pitchFamily="50" charset="-128"/>
              </a:rPr>
              <a:t>Output</a:t>
            </a:r>
          </a:p>
          <a:p>
            <a:r>
              <a:rPr lang="en-US" altLang="ja-JP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游ゴシック" panose="020B0400000000000000" pitchFamily="50" charset="-128"/>
              </a:rPr>
              <a:t>Retargeting </a:t>
            </a:r>
            <a:r>
              <a:rPr lang="en-US" altLang="zh-CN" sz="2400" dirty="0">
                <a:latin typeface="游ゴシック" panose="020B0400000000000000" pitchFamily="50" charset="-128"/>
                <a:ea typeface="游ゴシック" panose="020B0400000000000000" pitchFamily="50" charset="-128"/>
                <a:cs typeface="游ゴシック" panose="020B0400000000000000" pitchFamily="50" charset="-128"/>
                <a:sym typeface="+mn-ea"/>
              </a:rPr>
              <a:t>Delta Face</a:t>
            </a:r>
          </a:p>
        </p:txBody>
      </p:sp>
      <p:pic>
        <p:nvPicPr>
          <p:cNvPr id="102" name="图片 101"/>
          <p:cNvPicPr/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590290" y="2543810"/>
            <a:ext cx="4137660" cy="20802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图片 106"/>
          <p:cNvPicPr/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684270" y="4887595"/>
            <a:ext cx="4000500" cy="20802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タイトル 1"/>
          <p:cNvSpPr txBox="1"/>
          <p:nvPr>
            <p:custDataLst>
              <p:tags r:id="rId3"/>
            </p:custDataLst>
          </p:nvPr>
        </p:nvSpPr>
        <p:spPr>
          <a:xfrm>
            <a:off x="342265" y="3175"/>
            <a:ext cx="11551285" cy="6438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2000" b="1" dirty="0">
                <a:latin typeface="+mn-ea"/>
                <a:ea typeface="+mn-ea"/>
              </a:rPr>
              <a:t>Facial Animation Retargeting by Unsupervised</a:t>
            </a:r>
            <a:r>
              <a:rPr lang="en-US" altLang="ja-JP" sz="2000" b="1" dirty="0">
                <a:latin typeface="+mn-ea"/>
                <a:ea typeface="+mn-ea"/>
              </a:rPr>
              <a:t> </a:t>
            </a:r>
            <a:r>
              <a:rPr lang="ja-JP" altLang="en-US" sz="2000" b="1" dirty="0">
                <a:latin typeface="+mn-ea"/>
                <a:ea typeface="+mn-ea"/>
              </a:rPr>
              <a:t>Learning of Graph Convolutional Networks</a:t>
            </a:r>
          </a:p>
        </p:txBody>
      </p:sp>
      <p:sp>
        <p:nvSpPr>
          <p:cNvPr id="4" name="正方形/長方形 259"/>
          <p:cNvSpPr/>
          <p:nvPr/>
        </p:nvSpPr>
        <p:spPr>
          <a:xfrm>
            <a:off x="1142455" y="1084460"/>
            <a:ext cx="1563673" cy="471897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142455" y="1107050"/>
            <a:ext cx="1563673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</a:rPr>
              <a:t>Method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正方形/長方形 259"/>
          <p:cNvSpPr/>
          <p:nvPr/>
        </p:nvSpPr>
        <p:spPr>
          <a:xfrm>
            <a:off x="0" y="-16498"/>
            <a:ext cx="12192000" cy="818301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259"/>
          <p:cNvSpPr/>
          <p:nvPr/>
        </p:nvSpPr>
        <p:spPr>
          <a:xfrm>
            <a:off x="1142455" y="1084460"/>
            <a:ext cx="1563673" cy="471897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1142455" y="1107050"/>
            <a:ext cx="1563673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</a:rPr>
              <a:t>Method</a:t>
            </a:r>
          </a:p>
        </p:txBody>
      </p:sp>
      <p:sp>
        <p:nvSpPr>
          <p:cNvPr id="4" name="正方形/長方形 6"/>
          <p:cNvSpPr/>
          <p:nvPr/>
        </p:nvSpPr>
        <p:spPr>
          <a:xfrm>
            <a:off x="1116876" y="1764092"/>
            <a:ext cx="9551123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kumimoji="1" lang="en-US" altLang="ja-JP" sz="2000" dirty="0"/>
          </a:p>
          <a:p>
            <a:endParaRPr kumimoji="1" lang="ja-JP" altLang="en-US" sz="2000" dirty="0"/>
          </a:p>
        </p:txBody>
      </p:sp>
      <p:sp>
        <p:nvSpPr>
          <p:cNvPr id="2" name="AutoShape 2" descr="GAtoB.png"/>
          <p:cNvSpPr>
            <a:spLocks noChangeAspect="1" noChangeArrowheads="1"/>
          </p:cNvSpPr>
          <p:nvPr/>
        </p:nvSpPr>
        <p:spPr bwMode="auto">
          <a:xfrm>
            <a:off x="5943600" y="36851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ja-JP" altLang="en-US"/>
          </a:p>
        </p:txBody>
      </p:sp>
      <p:pic>
        <p:nvPicPr>
          <p:cNvPr id="7" name="图片 6" descr="traini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94105" y="1473835"/>
            <a:ext cx="10393142" cy="5316779"/>
          </a:xfrm>
          <a:prstGeom prst="rect">
            <a:avLst/>
          </a:prstGeom>
        </p:spPr>
      </p:pic>
      <p:sp>
        <p:nvSpPr>
          <p:cNvPr id="3" name="タイトル 1"/>
          <p:cNvSpPr txBox="1"/>
          <p:nvPr>
            <p:custDataLst>
              <p:tags r:id="rId2"/>
            </p:custDataLst>
          </p:nvPr>
        </p:nvSpPr>
        <p:spPr>
          <a:xfrm>
            <a:off x="342265" y="3175"/>
            <a:ext cx="11551285" cy="6438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2000" b="1" dirty="0">
                <a:latin typeface="+mn-ea"/>
                <a:ea typeface="+mn-ea"/>
              </a:rPr>
              <a:t>Facial Animation Retargeting by Unsupervised</a:t>
            </a:r>
            <a:r>
              <a:rPr lang="en-US" altLang="ja-JP" sz="2000" b="1" dirty="0">
                <a:latin typeface="+mn-ea"/>
                <a:ea typeface="+mn-ea"/>
              </a:rPr>
              <a:t> </a:t>
            </a:r>
            <a:r>
              <a:rPr lang="ja-JP" altLang="en-US" sz="2000" b="1" dirty="0">
                <a:latin typeface="+mn-ea"/>
                <a:ea typeface="+mn-ea"/>
              </a:rPr>
              <a:t>Learning of Graph Convolutional Networks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正方形/長方形 259"/>
          <p:cNvSpPr/>
          <p:nvPr/>
        </p:nvSpPr>
        <p:spPr>
          <a:xfrm>
            <a:off x="0" y="-16498"/>
            <a:ext cx="12192000" cy="818301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259"/>
          <p:cNvSpPr/>
          <p:nvPr/>
        </p:nvSpPr>
        <p:spPr>
          <a:xfrm>
            <a:off x="1142455" y="1084460"/>
            <a:ext cx="1563673" cy="471897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1142455" y="1107050"/>
            <a:ext cx="1563673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</a:rPr>
              <a:t>Method</a:t>
            </a:r>
          </a:p>
        </p:txBody>
      </p:sp>
      <p:sp>
        <p:nvSpPr>
          <p:cNvPr id="4" name="正方形/長方形 6"/>
          <p:cNvSpPr/>
          <p:nvPr/>
        </p:nvSpPr>
        <p:spPr>
          <a:xfrm>
            <a:off x="1116876" y="1764092"/>
            <a:ext cx="9551123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kumimoji="1" lang="en-US" altLang="ja-JP" sz="2000" dirty="0"/>
          </a:p>
          <a:p>
            <a:endParaRPr kumimoji="1" lang="ja-JP" altLang="en-US" sz="2000" dirty="0"/>
          </a:p>
        </p:txBody>
      </p:sp>
      <p:sp>
        <p:nvSpPr>
          <p:cNvPr id="2" name="AutoShape 2" descr="GAtoB.png"/>
          <p:cNvSpPr>
            <a:spLocks noChangeAspect="1" noChangeArrowheads="1"/>
          </p:cNvSpPr>
          <p:nvPr/>
        </p:nvSpPr>
        <p:spPr bwMode="auto">
          <a:xfrm>
            <a:off x="5943600" y="36851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ja-JP" altLang="en-US"/>
          </a:p>
        </p:txBody>
      </p:sp>
      <p:pic>
        <p:nvPicPr>
          <p:cNvPr id="9" name="图片 8" descr="testi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19505" y="1469390"/>
            <a:ext cx="8645525" cy="5358130"/>
          </a:xfrm>
          <a:prstGeom prst="rect">
            <a:avLst/>
          </a:prstGeom>
        </p:spPr>
      </p:pic>
      <p:sp>
        <p:nvSpPr>
          <p:cNvPr id="3" name="タイトル 1"/>
          <p:cNvSpPr txBox="1"/>
          <p:nvPr>
            <p:custDataLst>
              <p:tags r:id="rId2"/>
            </p:custDataLst>
          </p:nvPr>
        </p:nvSpPr>
        <p:spPr>
          <a:xfrm>
            <a:off x="342265" y="3175"/>
            <a:ext cx="11551285" cy="6438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2000" b="1" dirty="0">
                <a:latin typeface="+mn-ea"/>
                <a:ea typeface="+mn-ea"/>
              </a:rPr>
              <a:t>Facial Animation Retargeting by Unsupervised</a:t>
            </a:r>
            <a:r>
              <a:rPr lang="en-US" altLang="ja-JP" sz="2000" b="1" dirty="0">
                <a:latin typeface="+mn-ea"/>
                <a:ea typeface="+mn-ea"/>
              </a:rPr>
              <a:t> </a:t>
            </a:r>
            <a:r>
              <a:rPr lang="ja-JP" altLang="en-US" sz="2000" b="1" dirty="0">
                <a:latin typeface="+mn-ea"/>
                <a:ea typeface="+mn-ea"/>
              </a:rPr>
              <a:t>Learning of Graph Convolutional Networks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正方形/長方形 259"/>
          <p:cNvSpPr/>
          <p:nvPr/>
        </p:nvSpPr>
        <p:spPr>
          <a:xfrm>
            <a:off x="0" y="-16498"/>
            <a:ext cx="12192000" cy="818301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259"/>
          <p:cNvSpPr/>
          <p:nvPr/>
        </p:nvSpPr>
        <p:spPr>
          <a:xfrm>
            <a:off x="1142455" y="1084460"/>
            <a:ext cx="1563673" cy="471897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1142455" y="1107050"/>
            <a:ext cx="1563673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</a:rPr>
              <a:t>Method</a:t>
            </a:r>
          </a:p>
        </p:txBody>
      </p:sp>
      <p:sp>
        <p:nvSpPr>
          <p:cNvPr id="4" name="正方形/長方形 6"/>
          <p:cNvSpPr/>
          <p:nvPr/>
        </p:nvSpPr>
        <p:spPr>
          <a:xfrm>
            <a:off x="1116876" y="1764092"/>
            <a:ext cx="9551123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kumimoji="1" lang="en-US" altLang="ja-JP" sz="2000" dirty="0"/>
          </a:p>
          <a:p>
            <a:endParaRPr kumimoji="1" lang="ja-JP" altLang="en-US" sz="2000" dirty="0"/>
          </a:p>
        </p:txBody>
      </p:sp>
      <p:sp>
        <p:nvSpPr>
          <p:cNvPr id="2" name="AutoShape 2" descr="GAtoB.png"/>
          <p:cNvSpPr>
            <a:spLocks noChangeAspect="1" noChangeArrowheads="1"/>
          </p:cNvSpPr>
          <p:nvPr/>
        </p:nvSpPr>
        <p:spPr bwMode="auto">
          <a:xfrm>
            <a:off x="6708097" y="36851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ja-JP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142365" y="178943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ja-JP" sz="2800" b="1" dirty="0">
                <a:sym typeface="+mn-ea"/>
              </a:rPr>
              <a:t>Details of layers</a:t>
            </a:r>
          </a:p>
        </p:txBody>
      </p:sp>
      <p:pic>
        <p:nvPicPr>
          <p:cNvPr id="6" name="图片 5" descr="graphautoencoder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6592" y="2340610"/>
            <a:ext cx="6253480" cy="2410460"/>
          </a:xfrm>
          <a:prstGeom prst="rect">
            <a:avLst/>
          </a:prstGeom>
        </p:spPr>
      </p:pic>
      <p:pic>
        <p:nvPicPr>
          <p:cNvPr id="8" name="图片 7" descr="gclayer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3912" y="5142865"/>
            <a:ext cx="1682115" cy="1627505"/>
          </a:xfrm>
          <a:prstGeom prst="rect">
            <a:avLst/>
          </a:prstGeom>
        </p:spPr>
      </p:pic>
      <p:pic>
        <p:nvPicPr>
          <p:cNvPr id="12" name="图片 11" descr="discriminator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06952" y="1956435"/>
            <a:ext cx="2861945" cy="277050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609707" y="4996118"/>
            <a:ext cx="43027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/>
              <a:t>Generator G</a:t>
            </a:r>
            <a:r>
              <a:rPr lang="ja-JP" altLang="en-US" b="1" dirty="0"/>
              <a:t>：</a:t>
            </a:r>
            <a:r>
              <a:rPr lang="en-US" altLang="ja-JP" b="1" dirty="0"/>
              <a:t>Encoder and Decoder</a:t>
            </a:r>
          </a:p>
        </p:txBody>
      </p:sp>
      <p:sp>
        <p:nvSpPr>
          <p:cNvPr id="16" name="文本框 15"/>
          <p:cNvSpPr txBox="1"/>
          <p:nvPr>
            <p:custDataLst>
              <p:tags r:id="rId1"/>
            </p:custDataLst>
          </p:nvPr>
        </p:nvSpPr>
        <p:spPr>
          <a:xfrm>
            <a:off x="7824427" y="4751070"/>
            <a:ext cx="29076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/>
              <a:t>Discriminator D</a:t>
            </a:r>
          </a:p>
        </p:txBody>
      </p:sp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7700010" y="6247130"/>
            <a:ext cx="29679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/>
              <a:t>Graph Convolutional layer</a:t>
            </a:r>
          </a:p>
        </p:txBody>
      </p:sp>
      <p:cxnSp>
        <p:nvCxnSpPr>
          <p:cNvPr id="18" name="曲线连接符 17"/>
          <p:cNvCxnSpPr/>
          <p:nvPr/>
        </p:nvCxnSpPr>
        <p:spPr>
          <a:xfrm rot="5400000" flipV="1">
            <a:off x="5320622" y="5033645"/>
            <a:ext cx="1322070" cy="524510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2514557" y="2715895"/>
            <a:ext cx="285750" cy="1440180"/>
          </a:xfrm>
          <a:prstGeom prst="rect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>
            <p:custDataLst>
              <p:tags r:id="rId3"/>
            </p:custDataLst>
          </p:nvPr>
        </p:nvSpPr>
        <p:spPr>
          <a:xfrm>
            <a:off x="9072202" y="2441575"/>
            <a:ext cx="285750" cy="1440180"/>
          </a:xfrm>
          <a:prstGeom prst="rect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>
            <p:custDataLst>
              <p:tags r:id="rId4"/>
            </p:custDataLst>
          </p:nvPr>
        </p:nvSpPr>
        <p:spPr>
          <a:xfrm>
            <a:off x="4287477" y="2715895"/>
            <a:ext cx="285750" cy="1440180"/>
          </a:xfrm>
          <a:prstGeom prst="rect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タイトル 1"/>
          <p:cNvSpPr txBox="1"/>
          <p:nvPr>
            <p:custDataLst>
              <p:tags r:id="rId5"/>
            </p:custDataLst>
          </p:nvPr>
        </p:nvSpPr>
        <p:spPr>
          <a:xfrm>
            <a:off x="342265" y="3175"/>
            <a:ext cx="11551285" cy="6438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2000" b="1" dirty="0">
                <a:latin typeface="+mn-ea"/>
                <a:ea typeface="+mn-ea"/>
              </a:rPr>
              <a:t>Facial Animation Retargeting by Unsupervised</a:t>
            </a:r>
            <a:r>
              <a:rPr lang="en-US" altLang="ja-JP" sz="2000" b="1" dirty="0">
                <a:latin typeface="+mn-ea"/>
                <a:ea typeface="+mn-ea"/>
              </a:rPr>
              <a:t> </a:t>
            </a:r>
            <a:r>
              <a:rPr lang="ja-JP" altLang="en-US" sz="2000" b="1" dirty="0">
                <a:latin typeface="+mn-ea"/>
                <a:ea typeface="+mn-ea"/>
              </a:rPr>
              <a:t>Learning of Graph Convolutional Networks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正方形/長方形 259"/>
          <p:cNvSpPr/>
          <p:nvPr/>
        </p:nvSpPr>
        <p:spPr>
          <a:xfrm>
            <a:off x="0" y="-16498"/>
            <a:ext cx="12192000" cy="818301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142365" y="1988185"/>
            <a:ext cx="104870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b="1"/>
              <a:t>Used</a:t>
            </a:r>
            <a:r>
              <a:rPr lang="ja-JP" altLang="en-US" sz="2400" b="1"/>
              <a:t> the Multiface dataset</a:t>
            </a:r>
            <a:r>
              <a:rPr lang="en-US" altLang="ja-JP" sz="2400" b="1">
                <a:sym typeface="+mn-ea"/>
              </a:rPr>
              <a:t>[Wuu et al. 2022] </a:t>
            </a:r>
            <a:r>
              <a:rPr lang="ja-JP" altLang="en-US" sz="2400" b="1"/>
              <a:t>to train and test our</a:t>
            </a:r>
            <a:r>
              <a:rPr lang="en-US" altLang="ja-JP" sz="2400" b="1"/>
              <a:t> </a:t>
            </a:r>
            <a:r>
              <a:rPr lang="ja-JP" altLang="en-US" sz="2400" b="1"/>
              <a:t>framework.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ja-JP" altLang="en-US" sz="2400" b="1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b="1"/>
              <a:t>Models in our e</a:t>
            </a:r>
            <a:r>
              <a:rPr lang="ja-JP" altLang="en-US" sz="2400" b="1"/>
              <a:t>xperiment</a:t>
            </a:r>
            <a:r>
              <a:rPr lang="en-US" altLang="ja-JP" sz="2400" b="1"/>
              <a:t>s</a:t>
            </a:r>
            <a:r>
              <a:rPr lang="ja-JP" altLang="en-US" sz="2400" b="1"/>
              <a:t> </a:t>
            </a:r>
          </a:p>
        </p:txBody>
      </p:sp>
      <p:pic>
        <p:nvPicPr>
          <p:cNvPr id="108" name="图片 107"/>
          <p:cNvPicPr/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214120" y="3110865"/>
            <a:ext cx="1851660" cy="20345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" name="图片 108"/>
          <p:cNvPicPr/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268345" y="3110865"/>
            <a:ext cx="1874520" cy="205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5777865" y="2956877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ja-JP" sz="2400" b="1">
                <a:sym typeface="+mn-ea"/>
              </a:rPr>
              <a:t>Implementation details</a:t>
            </a:r>
          </a:p>
        </p:txBody>
      </p:sp>
      <p:sp>
        <p:nvSpPr>
          <p:cNvPr id="16" name="文本框 15"/>
          <p:cNvSpPr txBox="1"/>
          <p:nvPr>
            <p:custDataLst>
              <p:tags r:id="rId4"/>
            </p:custDataLst>
          </p:nvPr>
        </p:nvSpPr>
        <p:spPr>
          <a:xfrm>
            <a:off x="1214120" y="5069840"/>
            <a:ext cx="2054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/>
              <a:t>Vertices:  </a:t>
            </a:r>
            <a:r>
              <a:rPr lang="ja-JP" altLang="en-US" sz="2000" b="1"/>
              <a:t>3264</a:t>
            </a:r>
          </a:p>
          <a:p>
            <a:r>
              <a:rPr lang="en-US" altLang="ja-JP" sz="2000" b="1"/>
              <a:t>Entity:  6795937</a:t>
            </a:r>
          </a:p>
        </p:txBody>
      </p:sp>
      <p:sp>
        <p:nvSpPr>
          <p:cNvPr id="17" name="文本框 16"/>
          <p:cNvSpPr txBox="1"/>
          <p:nvPr>
            <p:custDataLst>
              <p:tags r:id="rId5"/>
            </p:custDataLst>
          </p:nvPr>
        </p:nvSpPr>
        <p:spPr>
          <a:xfrm>
            <a:off x="3470910" y="5069840"/>
            <a:ext cx="1915795" cy="7804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ja-JP" sz="2000" b="1">
                <a:sym typeface="+mn-ea"/>
              </a:rPr>
              <a:t>Vertices: </a:t>
            </a:r>
            <a:r>
              <a:rPr lang="ja-JP" altLang="en-US" sz="2000" b="1">
                <a:sym typeface="+mn-ea"/>
              </a:rPr>
              <a:t>3165</a:t>
            </a:r>
          </a:p>
          <a:p>
            <a:r>
              <a:rPr lang="en-US" altLang="ja-JP" sz="2000" b="1">
                <a:sym typeface="+mn-ea"/>
              </a:rPr>
              <a:t>Entity: 2183941</a:t>
            </a:r>
          </a:p>
        </p:txBody>
      </p:sp>
      <p:graphicFrame>
        <p:nvGraphicFramePr>
          <p:cNvPr id="18" name="表格 17"/>
          <p:cNvGraphicFramePr/>
          <p:nvPr>
            <p:custDataLst>
              <p:tags r:id="rId6"/>
            </p:custDataLst>
          </p:nvPr>
        </p:nvGraphicFramePr>
        <p:xfrm>
          <a:off x="5866765" y="3435985"/>
          <a:ext cx="6058535" cy="27793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2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58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ja-JP" sz="1800" b="1">
                          <a:solidFill>
                            <a:schemeClr val="bg1"/>
                          </a:solidFill>
                          <a:sym typeface="+mn-ea"/>
                        </a:rPr>
                        <a:t>Environment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ja-JP" b="0" dirty="0" err="1">
                          <a:solidFill>
                            <a:schemeClr val="bg1"/>
                          </a:solidFill>
                        </a:rPr>
                        <a:t>P</a:t>
                      </a:r>
                      <a:r>
                        <a:rPr lang="en-US" altLang="zh-CN" b="0" dirty="0" err="1">
                          <a:solidFill>
                            <a:schemeClr val="bg1"/>
                          </a:solidFill>
                        </a:rPr>
                        <a:t>ygeometric</a:t>
                      </a:r>
                      <a:endParaRPr lang="en-US" altLang="zh-CN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b="1">
                          <a:solidFill>
                            <a:schemeClr val="tx1"/>
                          </a:solidFill>
                        </a:rPr>
                        <a:t>GPU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800">
                          <a:solidFill>
                            <a:schemeClr val="tx1"/>
                          </a:solidFill>
                          <a:sym typeface="+mn-ea"/>
                        </a:rPr>
                        <a:t>NVIDIA GeForce RTX 3080 GPU(10 GB) </a:t>
                      </a:r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b="1"/>
                        <a:t>CPU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800">
                          <a:solidFill>
                            <a:schemeClr val="tx1"/>
                          </a:solidFill>
                          <a:sym typeface="+mn-ea"/>
                        </a:rPr>
                        <a:t>AMD Ryzen 9 5950X/3.4GHz CPU(128 GB RAM)</a:t>
                      </a:r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b="1"/>
                        <a:t>Batch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195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ja-JP" b="1"/>
                        <a:t>Training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dirty="0"/>
                        <a:t>2</a:t>
                      </a:r>
                      <a:r>
                        <a:rPr lang="en-US" altLang="ja-JP" dirty="0"/>
                        <a:t>0h</a:t>
                      </a:r>
                      <a:r>
                        <a:rPr lang="zh-CN" altLang="ja-JP" dirty="0"/>
                        <a:t> </a:t>
                      </a:r>
                      <a:r>
                        <a:rPr lang="en-US" altLang="zh-CN" dirty="0"/>
                        <a:t>for 1000 epoch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195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ja-JP" b="1"/>
                        <a:t>Dateset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ja-JP" sz="1800" b="0" dirty="0">
                          <a:sym typeface="+mn-ea"/>
                        </a:rPr>
                        <a:t>Entity</a:t>
                      </a:r>
                      <a:r>
                        <a:rPr lang="zh-CN" altLang="ja-JP" sz="1800" b="0" dirty="0">
                          <a:sym typeface="+mn-ea"/>
                        </a:rPr>
                        <a:t> </a:t>
                      </a:r>
                      <a:r>
                        <a:rPr lang="en-US" altLang="ja-JP" sz="1800" b="0" dirty="0">
                          <a:sym typeface="+mn-ea"/>
                        </a:rPr>
                        <a:t>6795937: </a:t>
                      </a:r>
                      <a:r>
                        <a:rPr lang="ja-JP" altLang="en-US" sz="1800" b="0" dirty="0">
                          <a:sym typeface="+mn-ea"/>
                        </a:rPr>
                        <a:t>3840</a:t>
                      </a:r>
                      <a:r>
                        <a:rPr lang="en-US" altLang="ja-JP" sz="1800" b="0" dirty="0">
                          <a:sym typeface="+mn-ea"/>
                        </a:rPr>
                        <a:t> frames</a:t>
                      </a:r>
                      <a:endParaRPr lang="ja-JP" altLang="en-US" sz="1800" b="0" dirty="0"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ja-JP" sz="1800" b="0" dirty="0">
                          <a:sym typeface="+mn-ea"/>
                        </a:rPr>
                        <a:t>Entity 2183941: </a:t>
                      </a:r>
                      <a:r>
                        <a:rPr lang="ja-JP" altLang="en-US" sz="1800" b="0" dirty="0">
                          <a:sym typeface="+mn-ea"/>
                        </a:rPr>
                        <a:t>3840</a:t>
                      </a:r>
                      <a:r>
                        <a:rPr lang="en-US" altLang="ja-JP" sz="1800" b="0" dirty="0">
                          <a:sym typeface="+mn-ea"/>
                        </a:rPr>
                        <a:t> </a:t>
                      </a:r>
                      <a:r>
                        <a:rPr lang="en-US" altLang="ja-JP" sz="1800" dirty="0">
                          <a:sym typeface="+mn-ea"/>
                        </a:rPr>
                        <a:t>frames</a:t>
                      </a:r>
                      <a:endParaRPr lang="ja-JP" altLang="en-US" sz="1800" b="0" dirty="0">
                        <a:sym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タイトル 1"/>
          <p:cNvSpPr txBox="1"/>
          <p:nvPr>
            <p:custDataLst>
              <p:tags r:id="rId7"/>
            </p:custDataLst>
          </p:nvPr>
        </p:nvSpPr>
        <p:spPr>
          <a:xfrm>
            <a:off x="342265" y="3175"/>
            <a:ext cx="11551285" cy="6438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2000" b="1" dirty="0">
                <a:latin typeface="+mn-ea"/>
                <a:ea typeface="+mn-ea"/>
              </a:rPr>
              <a:t>Facial Animation Retargeting by Unsupervised</a:t>
            </a:r>
            <a:r>
              <a:rPr lang="en-US" altLang="ja-JP" sz="2000" b="1" dirty="0">
                <a:latin typeface="+mn-ea"/>
                <a:ea typeface="+mn-ea"/>
              </a:rPr>
              <a:t> </a:t>
            </a:r>
            <a:r>
              <a:rPr lang="ja-JP" altLang="en-US" sz="2000" b="1" dirty="0">
                <a:latin typeface="+mn-ea"/>
                <a:ea typeface="+mn-ea"/>
              </a:rPr>
              <a:t>Learning of Graph Convolutional Networks</a:t>
            </a:r>
          </a:p>
        </p:txBody>
      </p:sp>
      <p:sp>
        <p:nvSpPr>
          <p:cNvPr id="4" name="正方形/長方形 259"/>
          <p:cNvSpPr/>
          <p:nvPr/>
        </p:nvSpPr>
        <p:spPr>
          <a:xfrm>
            <a:off x="1142365" y="1084580"/>
            <a:ext cx="1769110" cy="471805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142365" y="1106805"/>
            <a:ext cx="176911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  <a:sym typeface="+mn-ea"/>
              </a:rPr>
              <a:t>Experiments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正方形/長方形 259"/>
          <p:cNvSpPr/>
          <p:nvPr/>
        </p:nvSpPr>
        <p:spPr>
          <a:xfrm>
            <a:off x="0" y="-16498"/>
            <a:ext cx="12192000" cy="818301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正方形/長方形 6"/>
          <p:cNvSpPr/>
          <p:nvPr/>
        </p:nvSpPr>
        <p:spPr>
          <a:xfrm>
            <a:off x="1116876" y="1764092"/>
            <a:ext cx="9551123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kumimoji="1" lang="en-US" altLang="ja-JP" sz="2000" dirty="0"/>
          </a:p>
          <a:p>
            <a:endParaRPr kumimoji="1" lang="ja-JP" altLang="en-US" sz="2000" dirty="0"/>
          </a:p>
        </p:txBody>
      </p:sp>
      <p:sp>
        <p:nvSpPr>
          <p:cNvPr id="2" name="AutoShape 2" descr="GAtoB.png"/>
          <p:cNvSpPr>
            <a:spLocks noChangeAspect="1" noChangeArrowheads="1"/>
          </p:cNvSpPr>
          <p:nvPr/>
        </p:nvSpPr>
        <p:spPr bwMode="auto">
          <a:xfrm>
            <a:off x="5943600" y="36851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ja-JP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142365" y="1789430"/>
            <a:ext cx="195897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ja-JP" sz="2800" b="1" dirty="0">
                <a:sym typeface="+mn-ea"/>
              </a:rPr>
              <a:t>Retargeting A</a:t>
            </a:r>
            <a:r>
              <a:rPr lang="ja-JP" altLang="en-US" sz="2800" b="1" dirty="0">
                <a:sym typeface="+mn-ea"/>
              </a:rPr>
              <a:t>➡</a:t>
            </a:r>
            <a:r>
              <a:rPr lang="en-US" altLang="ja-JP" sz="2800" b="1" dirty="0">
                <a:sym typeface="+mn-ea"/>
              </a:rPr>
              <a:t>B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040890" y="2839085"/>
            <a:ext cx="12617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/>
              <a:t>Source</a:t>
            </a:r>
          </a:p>
        </p:txBody>
      </p:sp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2040890" y="4129405"/>
            <a:ext cx="10312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/>
              <a:t>Target</a:t>
            </a:r>
          </a:p>
        </p:txBody>
      </p:sp>
      <p:pic>
        <p:nvPicPr>
          <p:cNvPr id="12" name="图片 11" descr="coverAB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9430" y="2383790"/>
            <a:ext cx="5365750" cy="4201160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1564005" y="5485765"/>
            <a:ext cx="19856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/>
              <a:t>Ground Truth</a:t>
            </a: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3101975" y="1850390"/>
            <a:ext cx="84169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/>
              <a:t>Frame       </a:t>
            </a:r>
            <a:r>
              <a:rPr lang="en-US" altLang="ja-JP" sz="2400"/>
              <a:t>9119      </a:t>
            </a:r>
            <a:r>
              <a:rPr lang="ja-JP" altLang="en-US" sz="2400"/>
              <a:t>4060</a:t>
            </a:r>
            <a:r>
              <a:rPr lang="en-US" altLang="ja-JP" sz="2400"/>
              <a:t>      </a:t>
            </a:r>
            <a:r>
              <a:rPr lang="ja-JP" altLang="en-US" sz="2400"/>
              <a:t>15160</a:t>
            </a:r>
            <a:r>
              <a:rPr lang="en-US" altLang="ja-JP" sz="2400"/>
              <a:t>    </a:t>
            </a:r>
            <a:r>
              <a:rPr lang="ja-JP" altLang="en-US" sz="2400"/>
              <a:t>14281</a:t>
            </a:r>
            <a:r>
              <a:rPr lang="en-US" altLang="ja-JP" sz="2400"/>
              <a:t>     </a:t>
            </a:r>
            <a:r>
              <a:rPr lang="ja-JP" altLang="en-US" sz="2400"/>
              <a:t>18463　　</a:t>
            </a:r>
          </a:p>
          <a:p>
            <a:endParaRPr lang="en-US" altLang="ja-JP" sz="2400"/>
          </a:p>
        </p:txBody>
      </p:sp>
      <p:sp>
        <p:nvSpPr>
          <p:cNvPr id="9" name="タイトル 1"/>
          <p:cNvSpPr txBox="1"/>
          <p:nvPr>
            <p:custDataLst>
              <p:tags r:id="rId4"/>
            </p:custDataLst>
          </p:nvPr>
        </p:nvSpPr>
        <p:spPr>
          <a:xfrm>
            <a:off x="342265" y="3175"/>
            <a:ext cx="11551285" cy="6438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2000" b="1" dirty="0">
                <a:latin typeface="+mn-ea"/>
                <a:ea typeface="+mn-ea"/>
              </a:rPr>
              <a:t>Facial Animation Retargeting by Unsupervised</a:t>
            </a:r>
            <a:r>
              <a:rPr lang="en-US" altLang="ja-JP" sz="2000" b="1" dirty="0">
                <a:latin typeface="+mn-ea"/>
                <a:ea typeface="+mn-ea"/>
              </a:rPr>
              <a:t> </a:t>
            </a:r>
            <a:r>
              <a:rPr lang="ja-JP" altLang="en-US" sz="2000" b="1" dirty="0">
                <a:latin typeface="+mn-ea"/>
                <a:ea typeface="+mn-ea"/>
              </a:rPr>
              <a:t>Learning of Graph Convolutional Networks</a:t>
            </a:r>
          </a:p>
        </p:txBody>
      </p:sp>
      <p:sp>
        <p:nvSpPr>
          <p:cNvPr id="16" name="正方形/長方形 259"/>
          <p:cNvSpPr/>
          <p:nvPr/>
        </p:nvSpPr>
        <p:spPr>
          <a:xfrm>
            <a:off x="1142365" y="1084580"/>
            <a:ext cx="1769110" cy="471805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1142365" y="1106805"/>
            <a:ext cx="176911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  <a:sym typeface="+mn-ea"/>
              </a:rPr>
              <a:t>Experiments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正方形/長方形 259"/>
          <p:cNvSpPr/>
          <p:nvPr/>
        </p:nvSpPr>
        <p:spPr>
          <a:xfrm>
            <a:off x="0" y="-16498"/>
            <a:ext cx="12192000" cy="818301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AutoShape 2" descr="GAtoB.png"/>
          <p:cNvSpPr>
            <a:spLocks noChangeAspect="1" noChangeArrowheads="1"/>
          </p:cNvSpPr>
          <p:nvPr/>
        </p:nvSpPr>
        <p:spPr bwMode="auto">
          <a:xfrm>
            <a:off x="5943600" y="36851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ja-JP" altLang="en-US"/>
          </a:p>
        </p:txBody>
      </p:sp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2040890" y="2839085"/>
            <a:ext cx="12617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/>
              <a:t>Source</a:t>
            </a: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2040890" y="4129405"/>
            <a:ext cx="10312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/>
              <a:t>Target</a:t>
            </a:r>
          </a:p>
        </p:txBody>
      </p:sp>
      <p:sp>
        <p:nvSpPr>
          <p:cNvPr id="14" name="文本框 13"/>
          <p:cNvSpPr txBox="1"/>
          <p:nvPr>
            <p:custDataLst>
              <p:tags r:id="rId3"/>
            </p:custDataLst>
          </p:nvPr>
        </p:nvSpPr>
        <p:spPr>
          <a:xfrm>
            <a:off x="1564005" y="5485765"/>
            <a:ext cx="19856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/>
              <a:t>Ground Truth</a:t>
            </a:r>
          </a:p>
        </p:txBody>
      </p:sp>
      <p:pic>
        <p:nvPicPr>
          <p:cNvPr id="16" name="图片 15" descr="cover2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329430" y="2383790"/>
            <a:ext cx="5356225" cy="412496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3069590" y="1850390"/>
            <a:ext cx="84169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/>
              <a:t>Frame        </a:t>
            </a:r>
            <a:r>
              <a:rPr lang="en-US" altLang="ja-JP" sz="2400" dirty="0"/>
              <a:t>20690    </a:t>
            </a:r>
            <a:r>
              <a:rPr lang="ja-JP" altLang="en-US" sz="2400" dirty="0"/>
              <a:t>11987</a:t>
            </a:r>
            <a:r>
              <a:rPr lang="en-US" altLang="ja-JP" sz="2400" dirty="0"/>
              <a:t>    </a:t>
            </a:r>
            <a:r>
              <a:rPr lang="ja-JP" altLang="en-US" sz="2400" dirty="0"/>
              <a:t>29822</a:t>
            </a:r>
            <a:r>
              <a:rPr lang="en-US" altLang="ja-JP" sz="2400" dirty="0"/>
              <a:t>    </a:t>
            </a:r>
            <a:r>
              <a:rPr lang="ja-JP" altLang="en-US" sz="2400" dirty="0"/>
              <a:t>28927</a:t>
            </a:r>
            <a:r>
              <a:rPr lang="en-US" altLang="ja-JP" sz="2400" dirty="0"/>
              <a:t>    </a:t>
            </a:r>
            <a:r>
              <a:rPr lang="ja-JP" altLang="en-US" sz="2400" dirty="0"/>
              <a:t>33974　　</a:t>
            </a:r>
          </a:p>
          <a:p>
            <a:endParaRPr lang="en-US" altLang="ja-JP" sz="2400" dirty="0"/>
          </a:p>
        </p:txBody>
      </p:sp>
      <p:sp>
        <p:nvSpPr>
          <p:cNvPr id="3" name="タイトル 1"/>
          <p:cNvSpPr txBox="1"/>
          <p:nvPr>
            <p:custDataLst>
              <p:tags r:id="rId6"/>
            </p:custDataLst>
          </p:nvPr>
        </p:nvSpPr>
        <p:spPr>
          <a:xfrm>
            <a:off x="342265" y="3175"/>
            <a:ext cx="11551285" cy="6438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2000" b="1" dirty="0">
                <a:latin typeface="+mn-ea"/>
                <a:ea typeface="+mn-ea"/>
              </a:rPr>
              <a:t>Facial Animation Retargeting by Unsupervised</a:t>
            </a:r>
            <a:r>
              <a:rPr lang="en-US" altLang="ja-JP" sz="2000" b="1" dirty="0">
                <a:latin typeface="+mn-ea"/>
                <a:ea typeface="+mn-ea"/>
              </a:rPr>
              <a:t> </a:t>
            </a:r>
            <a:r>
              <a:rPr lang="ja-JP" altLang="en-US" sz="2000" b="1" dirty="0">
                <a:latin typeface="+mn-ea"/>
                <a:ea typeface="+mn-ea"/>
              </a:rPr>
              <a:t>Learning of Graph Convolutional Networks</a:t>
            </a:r>
          </a:p>
        </p:txBody>
      </p:sp>
      <p:sp>
        <p:nvSpPr>
          <p:cNvPr id="6" name="正方形/長方形 259"/>
          <p:cNvSpPr/>
          <p:nvPr/>
        </p:nvSpPr>
        <p:spPr>
          <a:xfrm>
            <a:off x="1142365" y="1084580"/>
            <a:ext cx="1769110" cy="471805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142365" y="1106805"/>
            <a:ext cx="176911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  <a:sym typeface="+mn-ea"/>
              </a:rPr>
              <a:t>Experiments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1142365" y="1789430"/>
            <a:ext cx="195897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ja-JP" sz="2800" b="1" dirty="0">
                <a:sym typeface="+mn-ea"/>
              </a:rPr>
              <a:t>Retargeting B</a:t>
            </a:r>
            <a:r>
              <a:rPr lang="ja-JP" altLang="en-US" sz="2800" b="1" dirty="0">
                <a:sym typeface="+mn-ea"/>
              </a:rPr>
              <a:t>➡</a:t>
            </a:r>
            <a:r>
              <a:rPr lang="en-US" altLang="ja-JP" sz="2800" b="1" dirty="0">
                <a:sym typeface="+mn-ea"/>
              </a:rPr>
              <a:t>A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正方形/長方形 259"/>
          <p:cNvSpPr/>
          <p:nvPr/>
        </p:nvSpPr>
        <p:spPr>
          <a:xfrm>
            <a:off x="0" y="-16498"/>
            <a:ext cx="12192000" cy="818301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259"/>
          <p:cNvSpPr/>
          <p:nvPr/>
        </p:nvSpPr>
        <p:spPr>
          <a:xfrm>
            <a:off x="1142365" y="1084580"/>
            <a:ext cx="1769110" cy="471805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1142365" y="1106805"/>
            <a:ext cx="176911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  <a:sym typeface="+mn-ea"/>
              </a:rPr>
              <a:t>Experiments</a:t>
            </a:r>
          </a:p>
        </p:txBody>
      </p:sp>
      <p:sp>
        <p:nvSpPr>
          <p:cNvPr id="4" name="正方形/長方形 6"/>
          <p:cNvSpPr/>
          <p:nvPr/>
        </p:nvSpPr>
        <p:spPr>
          <a:xfrm>
            <a:off x="1116876" y="1764092"/>
            <a:ext cx="9551123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kumimoji="1" lang="en-US" altLang="ja-JP" sz="2000" dirty="0"/>
          </a:p>
          <a:p>
            <a:endParaRPr kumimoji="1" lang="ja-JP" altLang="en-US" sz="2000" dirty="0"/>
          </a:p>
        </p:txBody>
      </p:sp>
      <p:sp>
        <p:nvSpPr>
          <p:cNvPr id="3" name="文本框 2"/>
          <p:cNvSpPr txBox="1"/>
          <p:nvPr/>
        </p:nvSpPr>
        <p:spPr>
          <a:xfrm>
            <a:off x="3596640" y="6014085"/>
            <a:ext cx="58197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ja-JP" sz="2800" b="1" dirty="0">
                <a:sym typeface="+mn-ea"/>
              </a:rPr>
              <a:t>Retargeting B</a:t>
            </a:r>
            <a:r>
              <a:rPr lang="ja-JP" altLang="en-US" sz="2800" b="1" dirty="0">
                <a:sym typeface="+mn-ea"/>
              </a:rPr>
              <a:t>➡</a:t>
            </a:r>
            <a:r>
              <a:rPr lang="en-US" altLang="ja-JP" sz="2800" b="1" dirty="0">
                <a:sym typeface="+mn-ea"/>
              </a:rPr>
              <a:t>A</a:t>
            </a:r>
            <a:r>
              <a:rPr lang="ja-JP" altLang="en-US" sz="2800" b="1" dirty="0">
                <a:sym typeface="+mn-ea"/>
              </a:rPr>
              <a:t>　</a:t>
            </a:r>
            <a:r>
              <a:rPr lang="en-US" altLang="ja-JP" sz="2800" b="1" dirty="0">
                <a:sym typeface="+mn-ea"/>
              </a:rPr>
              <a:t>Mouth open</a:t>
            </a:r>
          </a:p>
        </p:txBody>
      </p:sp>
      <p:pic>
        <p:nvPicPr>
          <p:cNvPr id="2" name="0000-0042_ori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9130" y="1989221"/>
            <a:ext cx="5553543" cy="3224764"/>
          </a:xfrm>
          <a:prstGeom prst="rect">
            <a:avLst/>
          </a:prstGeom>
        </p:spPr>
      </p:pic>
      <p:pic>
        <p:nvPicPr>
          <p:cNvPr id="6" name="0000-0042_tar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83320" y="1989221"/>
            <a:ext cx="5553543" cy="3224764"/>
          </a:xfrm>
          <a:prstGeom prst="rect">
            <a:avLst/>
          </a:prstGeom>
        </p:spPr>
      </p:pic>
      <p:sp>
        <p:nvSpPr>
          <p:cNvPr id="19" name="正方形/長方形 26"/>
          <p:cNvSpPr/>
          <p:nvPr>
            <p:custDataLst>
              <p:tags r:id="rId5"/>
            </p:custDataLst>
          </p:nvPr>
        </p:nvSpPr>
        <p:spPr>
          <a:xfrm>
            <a:off x="2044974" y="5420715"/>
            <a:ext cx="2769637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2000" b="1" dirty="0"/>
              <a:t>Source Animation</a:t>
            </a:r>
          </a:p>
        </p:txBody>
      </p:sp>
      <p:sp>
        <p:nvSpPr>
          <p:cNvPr id="7" name="正方形/長方形 26"/>
          <p:cNvSpPr/>
          <p:nvPr>
            <p:custDataLst>
              <p:tags r:id="rId6"/>
            </p:custDataLst>
          </p:nvPr>
        </p:nvSpPr>
        <p:spPr>
          <a:xfrm>
            <a:off x="7677290" y="5413730"/>
            <a:ext cx="2769637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2000" b="1" dirty="0"/>
              <a:t>Retargeting Result</a:t>
            </a:r>
          </a:p>
        </p:txBody>
      </p:sp>
      <p:sp>
        <p:nvSpPr>
          <p:cNvPr id="5" name="タイトル 1"/>
          <p:cNvSpPr txBox="1"/>
          <p:nvPr>
            <p:custDataLst>
              <p:tags r:id="rId7"/>
            </p:custDataLst>
          </p:nvPr>
        </p:nvSpPr>
        <p:spPr>
          <a:xfrm>
            <a:off x="342265" y="3175"/>
            <a:ext cx="11551285" cy="6438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2000" b="1" dirty="0">
                <a:latin typeface="+mn-ea"/>
                <a:ea typeface="+mn-ea"/>
              </a:rPr>
              <a:t>Facial Animation Retargeting by Unsupervised</a:t>
            </a:r>
            <a:r>
              <a:rPr lang="en-US" altLang="ja-JP" sz="2000" b="1" dirty="0">
                <a:latin typeface="+mn-ea"/>
                <a:ea typeface="+mn-ea"/>
              </a:rPr>
              <a:t> </a:t>
            </a:r>
            <a:r>
              <a:rPr lang="ja-JP" altLang="en-US" sz="2000" b="1" dirty="0">
                <a:latin typeface="+mn-ea"/>
                <a:ea typeface="+mn-ea"/>
              </a:rPr>
              <a:t>Learning of Graph Convolutional Networks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7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>
                <p:cTn id="11" repeatCount="indefinite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59"/>
          <p:cNvSpPr/>
          <p:nvPr/>
        </p:nvSpPr>
        <p:spPr>
          <a:xfrm>
            <a:off x="0" y="-16498"/>
            <a:ext cx="12192000" cy="818301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259"/>
          <p:cNvSpPr/>
          <p:nvPr/>
        </p:nvSpPr>
        <p:spPr>
          <a:xfrm>
            <a:off x="1142365" y="1084580"/>
            <a:ext cx="2171700" cy="471805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1142365" y="1106805"/>
            <a:ext cx="217170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</a:rPr>
              <a:t>Background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440" y="2076450"/>
            <a:ext cx="6045835" cy="3833495"/>
          </a:xfrm>
          <a:prstGeom prst="rect">
            <a:avLst/>
          </a:prstGeom>
        </p:spPr>
      </p:pic>
      <p:sp>
        <p:nvSpPr>
          <p:cNvPr id="22" name="正方形/長方形 6"/>
          <p:cNvSpPr/>
          <p:nvPr/>
        </p:nvSpPr>
        <p:spPr>
          <a:xfrm>
            <a:off x="777240" y="2204720"/>
            <a:ext cx="5434330" cy="31864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2800" b="1">
                <a:latin typeface="游ゴシック" panose="020B0400000000000000" pitchFamily="50" charset="-128"/>
                <a:ea typeface="游ゴシック" panose="020B0400000000000000" pitchFamily="50" charset="-128"/>
                <a:cs typeface="游ゴシック" panose="020B0400000000000000" pitchFamily="50" charset="-128"/>
              </a:rPr>
              <a:t>H</a:t>
            </a:r>
            <a:r>
              <a:rPr sz="2800" b="1">
                <a:latin typeface="游ゴシック" panose="020B0400000000000000" pitchFamily="50" charset="-128"/>
                <a:ea typeface="游ゴシック" panose="020B0400000000000000" pitchFamily="50" charset="-128"/>
                <a:cs typeface="游ゴシック" panose="020B0400000000000000" pitchFamily="50" charset="-128"/>
              </a:rPr>
              <a:t>igh-quality facial animations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>
                <a:latin typeface="游ゴシック" panose="020B0400000000000000" pitchFamily="50" charset="-128"/>
                <a:ea typeface="游ゴシック" panose="020B0400000000000000" pitchFamily="50" charset="-128"/>
                <a:cs typeface="游ゴシック" panose="020B0400000000000000" pitchFamily="50" charset="-128"/>
              </a:rPr>
              <a:t>Highend </a:t>
            </a:r>
            <a:r>
              <a:rPr lang="en-US" sz="2400" b="1" dirty="0">
                <a:latin typeface="游ゴシック" panose="020B0400000000000000" pitchFamily="50" charset="-128"/>
                <a:ea typeface="游ゴシック" panose="020B0400000000000000" pitchFamily="50" charset="-128"/>
                <a:cs typeface="游ゴシック" panose="020B0400000000000000" pitchFamily="50" charset="-128"/>
              </a:rPr>
              <a:t>game and films</a:t>
            </a:r>
            <a:endParaRPr sz="2400" b="1" dirty="0">
              <a:latin typeface="游ゴシック" panose="020B0400000000000000" pitchFamily="50" charset="-128"/>
              <a:ea typeface="游ゴシック" panose="020B0400000000000000" pitchFamily="50" charset="-128"/>
              <a:cs typeface="游ゴシック" panose="020B0400000000000000" pitchFamily="50" charset="-128"/>
            </a:endParaRPr>
          </a:p>
          <a:p>
            <a:endParaRPr lang="ja-JP" altLang="en-US" sz="2000" b="1" dirty="0">
              <a:latin typeface="游ゴシック" panose="020B0400000000000000" pitchFamily="50" charset="-128"/>
              <a:ea typeface="游ゴシック" panose="020B0400000000000000" pitchFamily="50" charset="-128"/>
              <a:cs typeface="游ゴシック" panose="020B0400000000000000" pitchFamily="50" charset="-128"/>
            </a:endParaRPr>
          </a:p>
          <a:p>
            <a:endParaRPr lang="ja-JP" altLang="en-US" sz="2000" b="1" dirty="0">
              <a:latin typeface="游ゴシック" panose="020B0400000000000000" pitchFamily="50" charset="-128"/>
              <a:ea typeface="游ゴシック" panose="020B0400000000000000" pitchFamily="50" charset="-128"/>
              <a:cs typeface="游ゴシック" panose="020B0400000000000000" pitchFamily="50" charset="-128"/>
            </a:endParaRPr>
          </a:p>
          <a:p>
            <a:endParaRPr lang="ja-JP" altLang="en-US" sz="2000" b="1" dirty="0">
              <a:latin typeface="游ゴシック" panose="020B0400000000000000" pitchFamily="50" charset="-128"/>
              <a:ea typeface="游ゴシック" panose="020B0400000000000000" pitchFamily="50" charset="-128"/>
              <a:cs typeface="游ゴシック" panose="020B0400000000000000" pitchFamily="50" charset="-128"/>
            </a:endParaRPr>
          </a:p>
          <a:p>
            <a:r>
              <a:rPr lang="ja-JP" altLang="en-US" sz="2800" b="1" dirty="0">
                <a:latin typeface="游ゴシック" panose="020B0400000000000000" pitchFamily="50" charset="-128"/>
                <a:ea typeface="游ゴシック" panose="020B0400000000000000" pitchFamily="50" charset="-128"/>
                <a:cs typeface="游ゴシック" panose="020B0400000000000000" pitchFamily="50" charset="-128"/>
                <a:sym typeface="+mn-ea"/>
              </a:rPr>
              <a:t>The challenges in production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400" b="1">
                <a:latin typeface="游ゴシック" panose="020B0400000000000000" pitchFamily="50" charset="-128"/>
                <a:ea typeface="游ゴシック" panose="020B0400000000000000" pitchFamily="50" charset="-128"/>
                <a:cs typeface="游ゴシック" panose="020B0400000000000000" pitchFamily="50" charset="-128"/>
                <a:sym typeface="+mn-ea"/>
              </a:rPr>
              <a:t>The </a:t>
            </a:r>
            <a:r>
              <a:rPr lang="ja-JP" altLang="en-US" sz="2400" b="1" dirty="0">
                <a:latin typeface="游ゴシック" panose="020B0400000000000000" pitchFamily="50" charset="-128"/>
                <a:ea typeface="游ゴシック" panose="020B0400000000000000" pitchFamily="50" charset="-128"/>
                <a:cs typeface="游ゴシック" panose="020B0400000000000000" pitchFamily="50" charset="-128"/>
                <a:sym typeface="+mn-ea"/>
              </a:rPr>
              <a:t>high cost of </a:t>
            </a:r>
            <a:r>
              <a:rPr lang="en-US" altLang="ja-JP" sz="2400" b="1" dirty="0">
                <a:latin typeface="游ゴシック" panose="020B0400000000000000" pitchFamily="50" charset="-128"/>
                <a:ea typeface="游ゴシック" panose="020B0400000000000000" pitchFamily="50" charset="-128"/>
                <a:cs typeface="游ゴシック" panose="020B0400000000000000" pitchFamily="50" charset="-128"/>
                <a:sym typeface="+mn-ea"/>
              </a:rPr>
              <a:t>facial </a:t>
            </a:r>
            <a:r>
              <a:rPr lang="ja-JP" altLang="en-US" sz="2400" b="1" dirty="0">
                <a:latin typeface="游ゴシック" panose="020B0400000000000000" pitchFamily="50" charset="-128"/>
                <a:ea typeface="游ゴシック" panose="020B0400000000000000" pitchFamily="50" charset="-128"/>
                <a:cs typeface="游ゴシック" panose="020B0400000000000000" pitchFamily="50" charset="-128"/>
                <a:sym typeface="+mn-ea"/>
              </a:rPr>
              <a:t>capture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b="1">
                <a:latin typeface="游ゴシック" panose="020B0400000000000000" pitchFamily="50" charset="-128"/>
                <a:ea typeface="游ゴシック" panose="020B0400000000000000" pitchFamily="50" charset="-128"/>
                <a:cs typeface="游ゴシック" panose="020B0400000000000000" pitchFamily="50" charset="-128"/>
                <a:sym typeface="+mn-ea"/>
              </a:rPr>
              <a:t>E</a:t>
            </a:r>
            <a:r>
              <a:rPr lang="ja-JP" altLang="en-US" sz="2400" b="1" dirty="0">
                <a:latin typeface="游ゴシック" panose="020B0400000000000000" pitchFamily="50" charset="-128"/>
                <a:ea typeface="游ゴシック" panose="020B0400000000000000" pitchFamily="50" charset="-128"/>
                <a:cs typeface="游ゴシック" panose="020B0400000000000000" pitchFamily="50" charset="-128"/>
                <a:sym typeface="+mn-ea"/>
              </a:rPr>
              <a:t>xpensive workload </a:t>
            </a:r>
            <a:r>
              <a:rPr lang="en-US" altLang="ja-JP" sz="2400" b="1" dirty="0">
                <a:latin typeface="游ゴシック" panose="020B0400000000000000" pitchFamily="50" charset="-128"/>
                <a:ea typeface="游ゴシック" panose="020B0400000000000000" pitchFamily="50" charset="-128"/>
                <a:cs typeface="游ゴシック" panose="020B0400000000000000" pitchFamily="50" charset="-128"/>
                <a:sym typeface="+mn-ea"/>
              </a:rPr>
              <a:t>of</a:t>
            </a:r>
            <a:r>
              <a:rPr lang="ja-JP" altLang="en-US" sz="2400" b="1" dirty="0">
                <a:latin typeface="游ゴシック" panose="020B0400000000000000" pitchFamily="50" charset="-128"/>
                <a:ea typeface="游ゴシック" panose="020B0400000000000000" pitchFamily="50" charset="-128"/>
                <a:cs typeface="游ゴシック" panose="020B0400000000000000" pitchFamily="50" charset="-128"/>
                <a:sym typeface="+mn-ea"/>
              </a:rPr>
              <a:t> manual </a:t>
            </a:r>
            <a:r>
              <a:rPr lang="en-US" altLang="ja-JP" sz="2400" b="1" dirty="0">
                <a:latin typeface="游ゴシック" panose="020B0400000000000000" pitchFamily="50" charset="-128"/>
                <a:ea typeface="游ゴシック" panose="020B0400000000000000" pitchFamily="50" charset="-128"/>
                <a:cs typeface="游ゴシック" panose="020B0400000000000000" pitchFamily="50" charset="-128"/>
                <a:sym typeface="+mn-ea"/>
              </a:rPr>
              <a:t>   </a:t>
            </a:r>
            <a:r>
              <a:rPr lang="ja-JP" altLang="en-US" sz="2400" b="1" dirty="0">
                <a:latin typeface="游ゴシック" panose="020B0400000000000000" pitchFamily="50" charset="-128"/>
                <a:ea typeface="游ゴシック" panose="020B0400000000000000" pitchFamily="50" charset="-128"/>
                <a:cs typeface="游ゴシック" panose="020B0400000000000000" pitchFamily="50" charset="-128"/>
                <a:sym typeface="+mn-ea"/>
              </a:rPr>
              <a:t>edit</a:t>
            </a:r>
            <a:r>
              <a:rPr lang="en-US" altLang="ja-JP" sz="2400" b="1" dirty="0">
                <a:latin typeface="游ゴシック" panose="020B0400000000000000" pitchFamily="50" charset="-128"/>
                <a:ea typeface="游ゴシック" panose="020B0400000000000000" pitchFamily="50" charset="-128"/>
                <a:cs typeface="游ゴシック" panose="020B0400000000000000" pitchFamily="50" charset="-128"/>
                <a:sym typeface="+mn-ea"/>
              </a:rPr>
              <a:t>ing by animators</a:t>
            </a:r>
            <a:endParaRPr lang="ja-JP" altLang="en-US" sz="2400" b="1" dirty="0">
              <a:latin typeface="游ゴシック" panose="020B0400000000000000" pitchFamily="50" charset="-128"/>
              <a:ea typeface="游ゴシック" panose="020B0400000000000000" pitchFamily="50" charset="-128"/>
              <a:cs typeface="游ゴシック" panose="020B0400000000000000" pitchFamily="50" charset="-128"/>
              <a:sym typeface="+mn-ea"/>
            </a:endParaRPr>
          </a:p>
          <a:p>
            <a:endParaRPr lang="ja-JP" altLang="en-US" sz="2000" b="1" dirty="0">
              <a:latin typeface="游ゴシック" panose="020B0400000000000000" pitchFamily="50" charset="-128"/>
              <a:ea typeface="游ゴシック" panose="020B0400000000000000" pitchFamily="50" charset="-128"/>
              <a:cs typeface="游ゴシック" panose="020B0400000000000000" pitchFamily="50" charset="-128"/>
            </a:endParaRPr>
          </a:p>
          <a:p>
            <a:endParaRPr lang="ja-JP" altLang="en-US" sz="2000" b="1" dirty="0">
              <a:latin typeface="游ゴシック" panose="020B0400000000000000" pitchFamily="50" charset="-128"/>
              <a:ea typeface="游ゴシック" panose="020B0400000000000000" pitchFamily="50" charset="-128"/>
              <a:cs typeface="游ゴシック" panose="020B0400000000000000" pitchFamily="50" charset="-128"/>
            </a:endParaRPr>
          </a:p>
          <a:p>
            <a:endParaRPr lang="ja-JP" altLang="en-US" sz="2000" b="1" dirty="0">
              <a:latin typeface="游ゴシック" panose="020B0400000000000000" pitchFamily="50" charset="-128"/>
              <a:ea typeface="游ゴシック" panose="020B0400000000000000" pitchFamily="50" charset="-128"/>
              <a:cs typeface="游ゴシック" panose="020B0400000000000000" pitchFamily="50" charset="-128"/>
            </a:endParaRPr>
          </a:p>
        </p:txBody>
      </p:sp>
      <p:sp>
        <p:nvSpPr>
          <p:cNvPr id="23" name="タイトル 1"/>
          <p:cNvSpPr txBox="1"/>
          <p:nvPr>
            <p:custDataLst>
              <p:tags r:id="rId1"/>
            </p:custDataLst>
          </p:nvPr>
        </p:nvSpPr>
        <p:spPr>
          <a:xfrm>
            <a:off x="342265" y="3175"/>
            <a:ext cx="11551285" cy="6438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2000" b="1" dirty="0">
                <a:latin typeface="+mn-ea"/>
                <a:ea typeface="+mn-ea"/>
              </a:rPr>
              <a:t>Facial Animation Retargeting by Unsupervised</a:t>
            </a:r>
            <a:r>
              <a:rPr lang="en-US" altLang="ja-JP" sz="2000" b="1" dirty="0">
                <a:latin typeface="+mn-ea"/>
                <a:ea typeface="+mn-ea"/>
              </a:rPr>
              <a:t> </a:t>
            </a:r>
            <a:r>
              <a:rPr lang="ja-JP" altLang="en-US" sz="2000" b="1" dirty="0">
                <a:latin typeface="+mn-ea"/>
                <a:ea typeface="+mn-ea"/>
              </a:rPr>
              <a:t>Learning of Graph Convolutional Networks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9913805" y="5855980"/>
            <a:ext cx="1979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dirty="0"/>
              <a:t>[Cao et al. 2015]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字幕 2"/>
          <p:cNvSpPr txBox="1"/>
          <p:nvPr>
            <p:custDataLst>
              <p:tags r:id="rId1"/>
            </p:custDataLst>
          </p:nvPr>
        </p:nvSpPr>
        <p:spPr>
          <a:xfrm>
            <a:off x="1032266" y="1872858"/>
            <a:ext cx="5874372" cy="3616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spcAft>
                <a:spcPts val="1800"/>
              </a:spcAft>
            </a:pPr>
            <a:endParaRPr lang="ja-JP" altLang="en-US" sz="1800" dirty="0"/>
          </a:p>
        </p:txBody>
      </p:sp>
      <p:sp>
        <p:nvSpPr>
          <p:cNvPr id="18" name="正方形/長方形 259"/>
          <p:cNvSpPr/>
          <p:nvPr>
            <p:custDataLst>
              <p:tags r:id="rId2"/>
            </p:custDataLst>
          </p:nvPr>
        </p:nvSpPr>
        <p:spPr>
          <a:xfrm>
            <a:off x="0" y="-16498"/>
            <a:ext cx="12192000" cy="818301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1032509" y="1838960"/>
            <a:ext cx="5960111" cy="42767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algn="l" fontAlgn="auto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ja-JP" sz="2000" b="1" dirty="0">
                <a:latin typeface="+mn-ea"/>
                <a:sym typeface="+mn-ea"/>
              </a:rPr>
              <a:t>T</a:t>
            </a:r>
            <a:r>
              <a:rPr lang="ja-JP" altLang="en-US" sz="2000" b="1" dirty="0">
                <a:latin typeface="+mn-ea"/>
                <a:sym typeface="+mn-ea"/>
              </a:rPr>
              <a:t>he retargeting did not work for several</a:t>
            </a:r>
            <a:r>
              <a:rPr lang="en-US" altLang="ja-JP" sz="2000" b="1" dirty="0">
                <a:latin typeface="+mn-ea"/>
                <a:sym typeface="+mn-ea"/>
              </a:rPr>
              <a:t> </a:t>
            </a:r>
            <a:r>
              <a:rPr lang="ja-JP" altLang="en-US" sz="2000" b="1" dirty="0">
                <a:latin typeface="+mn-ea"/>
                <a:sym typeface="+mn-ea"/>
              </a:rPr>
              <a:t>expressions</a:t>
            </a:r>
          </a:p>
          <a:p>
            <a:pPr marL="285750" indent="-285750" algn="l" fontAlgn="auto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ja-JP" altLang="en-US" sz="1800" b="1" dirty="0">
              <a:sym typeface="+mn-ea"/>
            </a:endParaRPr>
          </a:p>
          <a:p>
            <a:pPr marL="285750" indent="-285750" algn="l" fontAlgn="auto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ja-JP" altLang="en-US" sz="1800" b="1" dirty="0">
              <a:sym typeface="+mn-ea"/>
            </a:endParaRPr>
          </a:p>
          <a:p>
            <a:pPr marL="285750" indent="-285750" algn="l" fontAlgn="auto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Mesh vertices is averaged in the corresponding region</a:t>
            </a:r>
          </a:p>
          <a:p>
            <a:pPr marL="742950" lvl="1" indent="-285750" algn="l" fontAlgn="auto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sz="2000" b="1"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Unpooling averages the mesh</a:t>
            </a:r>
            <a:r>
              <a:rPr lang="en-US" sz="2000" b="1"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 vertices</a:t>
            </a:r>
            <a:endParaRPr sz="2000" b="1">
              <a:latin typeface="游ゴシック" panose="020B0400000000000000" pitchFamily="50" charset="-128"/>
              <a:ea typeface="游ゴシック" panose="020B0400000000000000" pitchFamily="50" charset="-128"/>
              <a:sym typeface="+mn-ea"/>
            </a:endParaRPr>
          </a:p>
          <a:p>
            <a:pPr marL="285750" indent="-285750" algn="l" fontAlgn="auto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ja-JP" sz="1800" dirty="0"/>
          </a:p>
          <a:p>
            <a:pPr marL="285750" indent="-285750" algn="l" fontAlgn="auto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ja-JP" sz="1800" dirty="0"/>
          </a:p>
          <a:p>
            <a:pPr marL="285750" indent="-285750" algn="l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ja-JP" sz="2000" b="1" dirty="0">
                <a:latin typeface="+mn-ea"/>
                <a:sym typeface="+mn-ea"/>
              </a:rPr>
              <a:t>S</a:t>
            </a:r>
            <a:r>
              <a:rPr lang="ja-JP" altLang="en-US" sz="2000" b="1" dirty="0">
                <a:latin typeface="+mn-ea"/>
                <a:sym typeface="+mn-ea"/>
              </a:rPr>
              <a:t>everal results caused non-smooth artifacts</a:t>
            </a:r>
            <a:r>
              <a:rPr lang="en-US" altLang="ja-JP" sz="2000" b="1" dirty="0">
                <a:latin typeface="+mn-ea"/>
                <a:sym typeface="+mn-ea"/>
              </a:rPr>
              <a:t> </a:t>
            </a:r>
          </a:p>
          <a:p>
            <a:pPr marL="742950" lvl="1" indent="-285750" algn="l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ea"/>
                <a:sym typeface="+mn-ea"/>
              </a:rPr>
              <a:t>D</a:t>
            </a:r>
            <a:r>
              <a:rPr sz="2000" b="1" dirty="0">
                <a:latin typeface="+mn-ea"/>
                <a:sym typeface="+mn-ea"/>
              </a:rPr>
              <a:t>id not consider the smoothness of mesh in our loss function</a:t>
            </a:r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992620" y="1014095"/>
            <a:ext cx="4516755" cy="171577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411085" y="2825750"/>
            <a:ext cx="3680460" cy="206629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870615" y="5253990"/>
            <a:ext cx="5250180" cy="1493520"/>
          </a:xfrm>
          <a:prstGeom prst="rect">
            <a:avLst/>
          </a:prstGeom>
        </p:spPr>
      </p:pic>
      <p:sp>
        <p:nvSpPr>
          <p:cNvPr id="23" name="タイトル 1"/>
          <p:cNvSpPr txBox="1"/>
          <p:nvPr>
            <p:custDataLst>
              <p:tags r:id="rId7"/>
            </p:custDataLst>
          </p:nvPr>
        </p:nvSpPr>
        <p:spPr>
          <a:xfrm>
            <a:off x="342265" y="3175"/>
            <a:ext cx="11551285" cy="6438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2000" b="1" dirty="0">
                <a:latin typeface="+mn-ea"/>
                <a:ea typeface="+mn-ea"/>
              </a:rPr>
              <a:t>Facial Animation Retargeting by Unsupervised</a:t>
            </a:r>
            <a:r>
              <a:rPr lang="en-US" altLang="ja-JP" sz="2000" b="1" dirty="0">
                <a:latin typeface="+mn-ea"/>
                <a:ea typeface="+mn-ea"/>
              </a:rPr>
              <a:t> </a:t>
            </a:r>
            <a:r>
              <a:rPr lang="ja-JP" altLang="en-US" sz="2000" b="1" dirty="0">
                <a:latin typeface="+mn-ea"/>
                <a:ea typeface="+mn-ea"/>
              </a:rPr>
              <a:t>Learning of Graph Convolutional Networks</a:t>
            </a:r>
          </a:p>
        </p:txBody>
      </p:sp>
      <p:sp>
        <p:nvSpPr>
          <p:cNvPr id="13" name="正方形/長方形 259"/>
          <p:cNvSpPr/>
          <p:nvPr/>
        </p:nvSpPr>
        <p:spPr>
          <a:xfrm>
            <a:off x="1142365" y="1084580"/>
            <a:ext cx="1769110" cy="471805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1142365" y="1106805"/>
            <a:ext cx="176911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  <a:sym typeface="+mn-ea"/>
              </a:rPr>
              <a:t>Experiments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259"/>
          <p:cNvSpPr/>
          <p:nvPr>
            <p:custDataLst>
              <p:tags r:id="rId1"/>
            </p:custDataLst>
          </p:nvPr>
        </p:nvSpPr>
        <p:spPr>
          <a:xfrm>
            <a:off x="0" y="-1"/>
            <a:ext cx="12192000" cy="818301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259"/>
          <p:cNvSpPr/>
          <p:nvPr>
            <p:custDataLst>
              <p:tags r:id="rId2"/>
            </p:custDataLst>
          </p:nvPr>
        </p:nvSpPr>
        <p:spPr>
          <a:xfrm>
            <a:off x="1142365" y="1084580"/>
            <a:ext cx="1905635" cy="490855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文本框 14"/>
          <p:cNvSpPr txBox="1"/>
          <p:nvPr>
            <p:custDataLst>
              <p:tags r:id="rId3"/>
            </p:custDataLst>
          </p:nvPr>
        </p:nvSpPr>
        <p:spPr>
          <a:xfrm>
            <a:off x="1142365" y="1096645"/>
            <a:ext cx="1905635" cy="48006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</a:rPr>
              <a:t>Conclusions</a:t>
            </a: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032510" y="1838960"/>
            <a:ext cx="10802028" cy="443198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altLang="ja-JP" sz="2400" b="1" dirty="0"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Method</a:t>
            </a:r>
            <a:endParaRPr lang="ja-JP" altLang="en-US" sz="2400" b="1" dirty="0">
              <a:latin typeface="游ゴシック" panose="020B0400000000000000" pitchFamily="50" charset="-128"/>
              <a:ea typeface="游ゴシック" panose="020B0400000000000000" pitchFamily="50" charset="-128"/>
              <a:sym typeface="+mn-ea"/>
            </a:endParaRPr>
          </a:p>
          <a:p>
            <a:pPr marL="742950" lvl="1" indent="-28575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A</a:t>
            </a:r>
            <a:r>
              <a:rPr sz="2000" b="1" dirty="0"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n unsupervised framework for</a:t>
            </a:r>
            <a:r>
              <a:rPr 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 </a:t>
            </a:r>
            <a:r>
              <a:rPr sz="2000" b="1" dirty="0"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retargeting human facial animations to different characters.</a:t>
            </a:r>
          </a:p>
          <a:p>
            <a:pPr marL="285750" indent="-28575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altLang="ja-JP" sz="2400" b="1" dirty="0"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Contributions</a:t>
            </a:r>
            <a:endParaRPr lang="ja-JP" altLang="zh-CN" sz="2400" b="1" dirty="0">
              <a:latin typeface="游ゴシック" panose="020B0400000000000000" pitchFamily="50" charset="-128"/>
              <a:ea typeface="游ゴシック" panose="020B0400000000000000" pitchFamily="50" charset="-128"/>
              <a:sym typeface="+mn-ea"/>
            </a:endParaRPr>
          </a:p>
          <a:p>
            <a:pPr marL="742950" lvl="1" indent="-28575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T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ransferring facial deformation to different facial mesh structures​</a:t>
            </a:r>
            <a:endParaRPr lang="ja-JP" altLang="zh-CN" sz="2000" b="1" dirty="0">
              <a:latin typeface="游ゴシック" panose="020B0400000000000000" pitchFamily="50" charset="-128"/>
              <a:ea typeface="游ゴシック" panose="020B0400000000000000" pitchFamily="50" charset="-128"/>
              <a:sym typeface="+mn-ea"/>
            </a:endParaRPr>
          </a:p>
          <a:p>
            <a:pPr marL="742950" lvl="1" indent="-28575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Training with unpaired data</a:t>
            </a:r>
            <a:endParaRPr lang="en-US" altLang="ja-JP" sz="18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marL="285750" indent="-285750" algn="l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altLang="ja-JP" sz="2400" b="1" dirty="0"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E</a:t>
            </a:r>
            <a:r>
              <a:rPr lang="ja-JP" altLang="en-US" sz="2400" b="1" dirty="0"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valuation</a:t>
            </a:r>
          </a:p>
          <a:p>
            <a:pPr marL="742950" lvl="1" indent="-285750" algn="l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P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rovides a reasonable</a:t>
            </a: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 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estimation of a target facial expression that mimics a </a:t>
            </a:r>
            <a:r>
              <a:rPr lang="ja-JP" altLang="en-US" sz="2000" b="1"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source</a:t>
            </a:r>
            <a:r>
              <a:rPr lang="en-US" altLang="ja-JP" sz="2000" b="1"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 </a:t>
            </a:r>
            <a:r>
              <a:rPr lang="ja-JP" altLang="en-US" sz="2000" b="1"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character</a:t>
            </a:r>
            <a:r>
              <a:rPr lang="en-US" sz="2000" b="1"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M</a:t>
            </a:r>
            <a:r>
              <a:rPr sz="2000" b="1" dirty="0"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any artifacts cause the generated facial</a:t>
            </a:r>
            <a:r>
              <a:rPr 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 </a:t>
            </a:r>
            <a:r>
              <a:rPr sz="2000" b="1" dirty="0"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meshes</a:t>
            </a:r>
          </a:p>
        </p:txBody>
      </p:sp>
      <p:sp>
        <p:nvSpPr>
          <p:cNvPr id="23" name="タイトル 1"/>
          <p:cNvSpPr txBox="1"/>
          <p:nvPr>
            <p:custDataLst>
              <p:tags r:id="rId5"/>
            </p:custDataLst>
          </p:nvPr>
        </p:nvSpPr>
        <p:spPr>
          <a:xfrm>
            <a:off x="342265" y="3175"/>
            <a:ext cx="11551285" cy="6438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2000" b="1" dirty="0">
                <a:latin typeface="+mn-ea"/>
                <a:ea typeface="+mn-ea"/>
              </a:rPr>
              <a:t>Facial Animation Retargeting by Unsupervised</a:t>
            </a:r>
            <a:r>
              <a:rPr lang="en-US" altLang="ja-JP" sz="2000" b="1" dirty="0">
                <a:latin typeface="+mn-ea"/>
                <a:ea typeface="+mn-ea"/>
              </a:rPr>
              <a:t> </a:t>
            </a:r>
            <a:r>
              <a:rPr lang="ja-JP" altLang="en-US" sz="2000" b="1" dirty="0">
                <a:latin typeface="+mn-ea"/>
                <a:ea typeface="+mn-ea"/>
              </a:rPr>
              <a:t>Learning of Graph Convolutional Networks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259"/>
          <p:cNvSpPr/>
          <p:nvPr>
            <p:custDataLst>
              <p:tags r:id="rId1"/>
            </p:custDataLst>
          </p:nvPr>
        </p:nvSpPr>
        <p:spPr>
          <a:xfrm>
            <a:off x="0" y="-1"/>
            <a:ext cx="12192000" cy="818301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618490" y="2593975"/>
            <a:ext cx="10802028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ja-JP" altLang="en-US" sz="4000" b="1" dirty="0">
                <a:sym typeface="+mn-ea"/>
              </a:rPr>
              <a:t>Thank</a:t>
            </a:r>
            <a:r>
              <a:rPr lang="en-US" altLang="ja-JP" sz="4000" b="1" dirty="0">
                <a:sym typeface="+mn-ea"/>
              </a:rPr>
              <a:t>s </a:t>
            </a:r>
            <a:r>
              <a:rPr lang="ja-JP" altLang="en-US" sz="4000" b="1" dirty="0">
                <a:sym typeface="+mn-ea"/>
              </a:rPr>
              <a:t>for</a:t>
            </a:r>
            <a:r>
              <a:rPr lang="en-US" altLang="ja-JP" sz="4000" b="1" dirty="0">
                <a:sym typeface="+mn-ea"/>
              </a:rPr>
              <a:t> your</a:t>
            </a:r>
            <a:r>
              <a:rPr lang="ja-JP" altLang="en-US" sz="4000" b="1" dirty="0">
                <a:sym typeface="+mn-ea"/>
              </a:rPr>
              <a:t> listening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ja-JP" altLang="en-US" sz="4000" b="1" dirty="0">
              <a:sym typeface="+mn-ea"/>
            </a:endParaRP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ja-JP" sz="4000" b="1" dirty="0"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Q&amp;A</a:t>
            </a:r>
          </a:p>
        </p:txBody>
      </p:sp>
      <p:sp>
        <p:nvSpPr>
          <p:cNvPr id="23" name="タイトル 1"/>
          <p:cNvSpPr txBox="1"/>
          <p:nvPr>
            <p:custDataLst>
              <p:tags r:id="rId3"/>
            </p:custDataLst>
          </p:nvPr>
        </p:nvSpPr>
        <p:spPr>
          <a:xfrm>
            <a:off x="342265" y="3175"/>
            <a:ext cx="11551285" cy="6438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2000" b="1" dirty="0">
                <a:latin typeface="+mn-ea"/>
                <a:ea typeface="+mn-ea"/>
              </a:rPr>
              <a:t>Facial Animation Retargeting by Unsupervised</a:t>
            </a:r>
            <a:r>
              <a:rPr lang="en-US" altLang="ja-JP" sz="2000" b="1" dirty="0">
                <a:latin typeface="+mn-ea"/>
                <a:ea typeface="+mn-ea"/>
              </a:rPr>
              <a:t> </a:t>
            </a:r>
            <a:r>
              <a:rPr lang="ja-JP" altLang="en-US" sz="2000" b="1" dirty="0">
                <a:latin typeface="+mn-ea"/>
                <a:ea typeface="+mn-ea"/>
              </a:rPr>
              <a:t>Learning of Graph Convolutional Networks</a:t>
            </a:r>
          </a:p>
        </p:txBody>
      </p:sp>
      <p:sp>
        <p:nvSpPr>
          <p:cNvPr id="3" name="文本框 3"/>
          <p:cNvSpPr txBox="1"/>
          <p:nvPr>
            <p:custDataLst>
              <p:tags r:id="rId4"/>
            </p:custDataLst>
          </p:nvPr>
        </p:nvSpPr>
        <p:spPr>
          <a:xfrm>
            <a:off x="2102855" y="6478653"/>
            <a:ext cx="8030104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spcAft>
                <a:spcPts val="1800"/>
              </a:spcAft>
            </a:pPr>
            <a:r>
              <a:rPr lang="en-US" sz="1600" b="1">
                <a:latin typeface="游ゴシック" panose="020B0400000000000000" pitchFamily="50" charset="-128"/>
                <a:ea typeface="游ゴシック" panose="020B0400000000000000" pitchFamily="50" charset="-128"/>
                <a:sym typeface="+mn-ea"/>
              </a:rPr>
              <a:t>Acknowledgement: JSPS KAKENHI 21K12193 &amp; 21K19822, PlatinumGames Inc. </a:t>
            </a:r>
            <a:endParaRPr sz="1600" b="1" dirty="0">
              <a:latin typeface="游ゴシック" panose="020B0400000000000000" pitchFamily="50" charset="-128"/>
              <a:ea typeface="游ゴシック" panose="020B0400000000000000" pitchFamily="50" charset="-128"/>
              <a:sym typeface="+mn-ea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正方形/長方形 259"/>
          <p:cNvSpPr/>
          <p:nvPr/>
        </p:nvSpPr>
        <p:spPr>
          <a:xfrm>
            <a:off x="0" y="-16498"/>
            <a:ext cx="12192000" cy="818301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259"/>
          <p:cNvSpPr/>
          <p:nvPr/>
        </p:nvSpPr>
        <p:spPr>
          <a:xfrm>
            <a:off x="1142455" y="1084460"/>
            <a:ext cx="1563673" cy="471897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1142455" y="1107050"/>
            <a:ext cx="1563673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</a:rPr>
              <a:t>Purpose</a:t>
            </a:r>
          </a:p>
        </p:txBody>
      </p:sp>
      <p:sp>
        <p:nvSpPr>
          <p:cNvPr id="4" name="正方形/長方形 6"/>
          <p:cNvSpPr/>
          <p:nvPr/>
        </p:nvSpPr>
        <p:spPr>
          <a:xfrm>
            <a:off x="1116965" y="1764030"/>
            <a:ext cx="99850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ja-JP" altLang="en-US" sz="2800" b="1" dirty="0"/>
              <a:t>Transferring </a:t>
            </a:r>
            <a:r>
              <a:rPr lang="en-US" altLang="ja-JP" sz="2800" b="1" dirty="0"/>
              <a:t>the existing</a:t>
            </a:r>
            <a:r>
              <a:rPr lang="ja-JP" altLang="en-US" sz="2800" b="1" dirty="0"/>
              <a:t> facial animation</a:t>
            </a:r>
            <a:r>
              <a:rPr lang="en-US" altLang="ja-JP" sz="2800" b="1" dirty="0"/>
              <a:t>s</a:t>
            </a:r>
            <a:r>
              <a:rPr lang="ja-JP" altLang="en-US" sz="2800" b="1" dirty="0"/>
              <a:t> to </a:t>
            </a:r>
            <a:r>
              <a:rPr lang="ja-JP" altLang="en-US" sz="2800" b="1"/>
              <a:t>various characters</a:t>
            </a:r>
            <a:endParaRPr lang="en-US" altLang="ja-JP" sz="2800" b="1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ja-JP" altLang="en-US" sz="2800" b="1"/>
              <a:t>Reducing </a:t>
            </a:r>
            <a:r>
              <a:rPr lang="ja-JP" altLang="en-US" sz="2800" b="1" dirty="0"/>
              <a:t>production workload through the reuse </a:t>
            </a:r>
            <a:r>
              <a:rPr lang="ja-JP" altLang="en-US" sz="2800" b="1"/>
              <a:t>of data</a:t>
            </a:r>
            <a:endParaRPr kumimoji="1" lang="ja-JP" altLang="en-US" sz="2000" b="1" dirty="0"/>
          </a:p>
        </p:txBody>
      </p:sp>
      <p:sp>
        <p:nvSpPr>
          <p:cNvPr id="19" name="正方形/長方形 26"/>
          <p:cNvSpPr/>
          <p:nvPr/>
        </p:nvSpPr>
        <p:spPr>
          <a:xfrm>
            <a:off x="954279" y="5987324"/>
            <a:ext cx="2769637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2000" b="1" dirty="0"/>
              <a:t>Source animation</a:t>
            </a:r>
          </a:p>
        </p:txBody>
      </p:sp>
      <p:sp>
        <p:nvSpPr>
          <p:cNvPr id="20" name="正方形/長方形 28"/>
          <p:cNvSpPr/>
          <p:nvPr/>
        </p:nvSpPr>
        <p:spPr>
          <a:xfrm>
            <a:off x="4645413" y="5998667"/>
            <a:ext cx="2769637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2000" b="1" dirty="0"/>
              <a:t>Target model</a:t>
            </a:r>
          </a:p>
        </p:txBody>
      </p:sp>
      <p:sp>
        <p:nvSpPr>
          <p:cNvPr id="21" name="正方形/長方形 29"/>
          <p:cNvSpPr/>
          <p:nvPr/>
        </p:nvSpPr>
        <p:spPr>
          <a:xfrm>
            <a:off x="8326387" y="6003485"/>
            <a:ext cx="2971397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2000" b="1" dirty="0"/>
              <a:t>Retargeting result</a:t>
            </a:r>
          </a:p>
        </p:txBody>
      </p:sp>
      <p:sp>
        <p:nvSpPr>
          <p:cNvPr id="2" name="AutoShape 2" descr="GAtoB.png"/>
          <p:cNvSpPr>
            <a:spLocks noChangeAspect="1" noChangeArrowheads="1"/>
          </p:cNvSpPr>
          <p:nvPr/>
        </p:nvSpPr>
        <p:spPr bwMode="auto">
          <a:xfrm>
            <a:off x="5943600" y="313017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ja-JP" altLang="en-US"/>
          </a:p>
        </p:txBody>
      </p:sp>
      <p:pic>
        <p:nvPicPr>
          <p:cNvPr id="3" name="图片 2" descr="GAtoB_slide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490" y="2804795"/>
            <a:ext cx="10192385" cy="3111500"/>
          </a:xfrm>
          <a:prstGeom prst="rect">
            <a:avLst/>
          </a:prstGeom>
        </p:spPr>
      </p:pic>
      <p:sp>
        <p:nvSpPr>
          <p:cNvPr id="5" name="タイトル 1"/>
          <p:cNvSpPr txBox="1"/>
          <p:nvPr>
            <p:custDataLst>
              <p:tags r:id="rId1"/>
            </p:custDataLst>
          </p:nvPr>
        </p:nvSpPr>
        <p:spPr>
          <a:xfrm>
            <a:off x="342265" y="3175"/>
            <a:ext cx="11551285" cy="6438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2000" b="1" dirty="0">
                <a:latin typeface="+mn-ea"/>
                <a:ea typeface="+mn-ea"/>
              </a:rPr>
              <a:t>Facial Animation Retargeting by Unsupervised</a:t>
            </a:r>
            <a:r>
              <a:rPr lang="en-US" altLang="ja-JP" sz="2000" b="1" dirty="0">
                <a:latin typeface="+mn-ea"/>
                <a:ea typeface="+mn-ea"/>
              </a:rPr>
              <a:t> </a:t>
            </a:r>
            <a:r>
              <a:rPr lang="ja-JP" altLang="en-US" sz="2000" b="1" dirty="0">
                <a:latin typeface="+mn-ea"/>
                <a:ea typeface="+mn-ea"/>
              </a:rPr>
              <a:t>Learning of Graph Convolutional Networks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正方形/長方形 259"/>
          <p:cNvSpPr/>
          <p:nvPr/>
        </p:nvSpPr>
        <p:spPr>
          <a:xfrm>
            <a:off x="0" y="-16498"/>
            <a:ext cx="12192000" cy="818301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677984" y="1104471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ja-JP" sz="2800" b="1" dirty="0">
                <a:sym typeface="+mn-ea"/>
              </a:rPr>
              <a:t>Goal</a:t>
            </a:r>
          </a:p>
        </p:txBody>
      </p:sp>
      <p:sp>
        <p:nvSpPr>
          <p:cNvPr id="14" name="文本框 13"/>
          <p:cNvSpPr txBox="1"/>
          <p:nvPr>
            <p:custDataLst>
              <p:tags r:id="rId1"/>
            </p:custDataLst>
          </p:nvPr>
        </p:nvSpPr>
        <p:spPr>
          <a:xfrm>
            <a:off x="744220" y="1613136"/>
            <a:ext cx="4505325" cy="410881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altLang="ja-JP" sz="2800" b="1" dirty="0">
                <a:sym typeface="+mn-ea"/>
              </a:rPr>
              <a:t>Enable t</a:t>
            </a:r>
            <a:r>
              <a:rPr lang="ja-JP" altLang="en-US" sz="2800" b="1" dirty="0">
                <a:sym typeface="+mn-ea"/>
              </a:rPr>
              <a:t>ransferring facial</a:t>
            </a:r>
            <a:r>
              <a:rPr lang="en-US" altLang="ja-JP" sz="2800" b="1" dirty="0">
                <a:sym typeface="+mn-ea"/>
              </a:rPr>
              <a:t> </a:t>
            </a:r>
            <a:r>
              <a:rPr lang="ja-JP" altLang="en-US" sz="2800" b="1" dirty="0">
                <a:sym typeface="+mn-ea"/>
              </a:rPr>
              <a:t>deformation to different facial mesh structures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US" altLang="ja-JP" sz="2000" b="1">
              <a:sym typeface="+mn-ea"/>
            </a:endParaRP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US" altLang="ja-JP" sz="2000" b="1">
              <a:sym typeface="+mn-ea"/>
            </a:endParaRP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altLang="ja-JP" sz="2800" b="1">
                <a:sym typeface="+mn-ea"/>
              </a:rPr>
              <a:t>E</a:t>
            </a:r>
            <a:r>
              <a:rPr lang="ja-JP" altLang="zh-CN" sz="2800" b="1">
                <a:sym typeface="+mn-ea"/>
              </a:rPr>
              <a:t>nable facial animation retargeting without paired training data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540115" y="930910"/>
            <a:ext cx="1863090" cy="21342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582285" y="927100"/>
            <a:ext cx="1862455" cy="2131695"/>
          </a:xfrm>
          <a:prstGeom prst="rect">
            <a:avLst/>
          </a:prstGeom>
        </p:spPr>
      </p:pic>
      <p:sp>
        <p:nvSpPr>
          <p:cNvPr id="4" name="左右箭头 3"/>
          <p:cNvSpPr/>
          <p:nvPr/>
        </p:nvSpPr>
        <p:spPr>
          <a:xfrm>
            <a:off x="7637145" y="1826260"/>
            <a:ext cx="710565" cy="342900"/>
          </a:xfrm>
          <a:prstGeom prst="left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タイトル 1"/>
          <p:cNvSpPr txBox="1"/>
          <p:nvPr>
            <p:custDataLst>
              <p:tags r:id="rId4"/>
            </p:custDataLst>
          </p:nvPr>
        </p:nvSpPr>
        <p:spPr>
          <a:xfrm>
            <a:off x="342265" y="3175"/>
            <a:ext cx="11551285" cy="6438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2000" b="1" dirty="0">
                <a:latin typeface="+mn-ea"/>
                <a:ea typeface="+mn-ea"/>
              </a:rPr>
              <a:t>Facial Animation Retargeting by Unsupervised</a:t>
            </a:r>
            <a:r>
              <a:rPr lang="en-US" altLang="ja-JP" sz="2000" b="1" dirty="0">
                <a:latin typeface="+mn-ea"/>
                <a:ea typeface="+mn-ea"/>
              </a:rPr>
              <a:t> </a:t>
            </a:r>
            <a:r>
              <a:rPr lang="ja-JP" altLang="en-US" sz="2000" b="1" dirty="0">
                <a:latin typeface="+mn-ea"/>
                <a:ea typeface="+mn-ea"/>
              </a:rPr>
              <a:t>Learning of Graph Convolutional Networks</a:t>
            </a:r>
          </a:p>
        </p:txBody>
      </p:sp>
      <p:pic>
        <p:nvPicPr>
          <p:cNvPr id="7" name="图片 6" descr="paire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2285" y="3295015"/>
            <a:ext cx="4956175" cy="337439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正方形/長方形 259"/>
          <p:cNvSpPr/>
          <p:nvPr/>
        </p:nvSpPr>
        <p:spPr>
          <a:xfrm>
            <a:off x="0" y="-16498"/>
            <a:ext cx="12192000" cy="818301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259"/>
          <p:cNvSpPr/>
          <p:nvPr/>
        </p:nvSpPr>
        <p:spPr>
          <a:xfrm>
            <a:off x="1142365" y="1084580"/>
            <a:ext cx="1913890" cy="471805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1142365" y="1106805"/>
            <a:ext cx="191389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</a:rPr>
              <a:t>Related Work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9271000" y="3717290"/>
            <a:ext cx="21367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>
                <a:sym typeface="+mn-ea"/>
              </a:rPr>
              <a:t>[Chuang et al.] 2002]</a:t>
            </a:r>
            <a:endParaRPr lang="en-US" altLang="zh-CN" sz="1600"/>
          </a:p>
          <a:p>
            <a:pPr algn="r"/>
            <a:endParaRPr lang="ja-JP" altLang="ja-JP" sz="1600" dirty="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867400" y="6421120"/>
            <a:ext cx="6096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altLang="ja-JP" sz="1600" dirty="0">
                <a:sym typeface="+mn-ea"/>
              </a:rPr>
              <a:t>Deformation Transfer</a:t>
            </a:r>
            <a:r>
              <a:rPr lang="en-US" altLang="zh-CN" sz="1600">
                <a:sym typeface="+mn-ea"/>
              </a:rPr>
              <a:t>[Sumner,et al. 2004]</a:t>
            </a:r>
          </a:p>
        </p:txBody>
      </p:sp>
      <p:sp>
        <p:nvSpPr>
          <p:cNvPr id="4" name="正方形/長方形 6"/>
          <p:cNvSpPr/>
          <p:nvPr>
            <p:custDataLst>
              <p:tags r:id="rId1"/>
            </p:custDataLst>
          </p:nvPr>
        </p:nvSpPr>
        <p:spPr>
          <a:xfrm>
            <a:off x="718185" y="1701165"/>
            <a:ext cx="5378450" cy="399224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sz="2400" b="1" dirty="0">
                <a:latin typeface="游ゴシック" panose="020B0400000000000000" pitchFamily="50" charset="-128"/>
                <a:ea typeface="游ゴシック" panose="020B0400000000000000" pitchFamily="50" charset="-128"/>
                <a:cs typeface="游ゴシック" panose="020B0400000000000000" pitchFamily="50" charset="-128"/>
              </a:rPr>
              <a:t>Blendshape-based facial retargeting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  <a:cs typeface="游ゴシック" panose="020B0400000000000000" pitchFamily="50" charset="-128"/>
              </a:rPr>
              <a:t>The creation of the paired blendshapes</a:t>
            </a:r>
          </a:p>
        </p:txBody>
      </p:sp>
      <p:sp>
        <p:nvSpPr>
          <p:cNvPr id="5" name="正方形/長方形 6"/>
          <p:cNvSpPr/>
          <p:nvPr>
            <p:custDataLst>
              <p:tags r:id="rId2"/>
            </p:custDataLst>
          </p:nvPr>
        </p:nvSpPr>
        <p:spPr>
          <a:xfrm>
            <a:off x="718185" y="4126230"/>
            <a:ext cx="5005705" cy="22948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sz="2400" b="1" dirty="0">
                <a:latin typeface="游ゴシック" panose="020B0400000000000000" pitchFamily="50" charset="-128"/>
                <a:ea typeface="游ゴシック" panose="020B0400000000000000" pitchFamily="50" charset="-128"/>
                <a:cs typeface="游ゴシック" panose="020B0400000000000000" pitchFamily="50" charset="-128"/>
                <a:sym typeface="+mn-ea"/>
              </a:rPr>
              <a:t>Deformation transfer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  <a:cs typeface="游ゴシック" panose="020B0400000000000000" pitchFamily="50" charset="-128"/>
                <a:sym typeface="+mn-ea"/>
              </a:rPr>
              <a:t>The accuracy of surface correspondence between the source and target models</a:t>
            </a:r>
            <a:endParaRPr sz="2400" b="1" dirty="0">
              <a:latin typeface="游ゴシック" panose="020B0400000000000000" pitchFamily="50" charset="-128"/>
              <a:ea typeface="游ゴシック" panose="020B0400000000000000" pitchFamily="50" charset="-128"/>
              <a:cs typeface="游ゴシック" panose="020B0400000000000000" pitchFamily="50" charset="-128"/>
            </a:endParaRPr>
          </a:p>
        </p:txBody>
      </p:sp>
      <p:sp>
        <p:nvSpPr>
          <p:cNvPr id="9" name="タイトル 1"/>
          <p:cNvSpPr txBox="1"/>
          <p:nvPr>
            <p:custDataLst>
              <p:tags r:id="rId3"/>
            </p:custDataLst>
          </p:nvPr>
        </p:nvSpPr>
        <p:spPr>
          <a:xfrm>
            <a:off x="342265" y="3175"/>
            <a:ext cx="11551285" cy="6438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2000" b="1" dirty="0">
                <a:latin typeface="+mn-ea"/>
                <a:ea typeface="+mn-ea"/>
              </a:rPr>
              <a:t>Facial Animation Retargeting by Unsupervised</a:t>
            </a:r>
            <a:r>
              <a:rPr lang="en-US" altLang="ja-JP" sz="2000" b="1" dirty="0">
                <a:latin typeface="+mn-ea"/>
                <a:ea typeface="+mn-ea"/>
              </a:rPr>
              <a:t> </a:t>
            </a:r>
            <a:r>
              <a:rPr lang="ja-JP" altLang="en-US" sz="2000" b="1" dirty="0">
                <a:latin typeface="+mn-ea"/>
                <a:ea typeface="+mn-ea"/>
              </a:rPr>
              <a:t>Learning of Graph Convolutional Networks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3420" y="1394460"/>
            <a:ext cx="3744595" cy="2159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5150" y="4158615"/>
            <a:ext cx="3745230" cy="219011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662946" y="2669540"/>
            <a:ext cx="4160520" cy="1818640"/>
          </a:xfrm>
          <a:prstGeom prst="rect">
            <a:avLst/>
          </a:prstGeom>
        </p:spPr>
      </p:pic>
      <p:sp>
        <p:nvSpPr>
          <p:cNvPr id="22" name="正方形/長方形 259"/>
          <p:cNvSpPr/>
          <p:nvPr/>
        </p:nvSpPr>
        <p:spPr>
          <a:xfrm>
            <a:off x="0" y="-16498"/>
            <a:ext cx="12192000" cy="818301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259"/>
          <p:cNvSpPr/>
          <p:nvPr/>
        </p:nvSpPr>
        <p:spPr>
          <a:xfrm>
            <a:off x="1142365" y="1084580"/>
            <a:ext cx="1913890" cy="471805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1142365" y="1106805"/>
            <a:ext cx="191389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</a:rPr>
              <a:t>Related Work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444615" y="4301490"/>
            <a:ext cx="57880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sz="1600" dirty="0">
                <a:sym typeface="+mn-ea"/>
              </a:rPr>
              <a:t>The</a:t>
            </a:r>
            <a:r>
              <a:rPr lang="en-US" sz="1600" dirty="0">
                <a:sym typeface="+mn-ea"/>
              </a:rPr>
              <a:t> tops are the</a:t>
            </a:r>
            <a:r>
              <a:rPr sz="1600" dirty="0">
                <a:sym typeface="+mn-ea"/>
              </a:rPr>
              <a:t> result of </a:t>
            </a:r>
            <a:r>
              <a:rPr lang="en-US" sz="1600" dirty="0">
                <a:sym typeface="+mn-ea"/>
              </a:rPr>
              <a:t>retageting</a:t>
            </a:r>
            <a:r>
              <a:rPr sz="1600" dirty="0">
                <a:sym typeface="+mn-ea"/>
              </a:rPr>
              <a:t>.</a:t>
            </a:r>
          </a:p>
          <a:p>
            <a:pPr algn="l"/>
            <a:r>
              <a:rPr lang="en-US" altLang="ja-JP" sz="1600" dirty="0">
                <a:sym typeface="+mn-ea"/>
              </a:rPr>
              <a:t>The bottoms are the process of data annotation.</a:t>
            </a:r>
            <a:r>
              <a:rPr lang="en-US" altLang="zh-CN" sz="1600">
                <a:sym typeface="+mn-ea"/>
              </a:rPr>
              <a:t>[Zhang et al.] 2020]</a:t>
            </a:r>
            <a:endParaRPr lang="en-US" altLang="zh-CN" sz="1600"/>
          </a:p>
          <a:p>
            <a:pPr algn="l"/>
            <a:endParaRPr lang="ja-JP" altLang="ja-JP" sz="1600" dirty="0">
              <a:sym typeface="+mn-ea"/>
            </a:endParaRPr>
          </a:p>
        </p:txBody>
      </p:sp>
      <p:pic>
        <p:nvPicPr>
          <p:cNvPr id="6" name="图片 5" descr="SkeletonAwar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70220" y="4887595"/>
            <a:ext cx="6605905" cy="143446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867400" y="6421120"/>
            <a:ext cx="6096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altLang="ja-JP" sz="1600" dirty="0">
                <a:sym typeface="+mn-ea"/>
              </a:rPr>
              <a:t>Skeleton-aware network</a:t>
            </a:r>
            <a:r>
              <a:rPr lang="en-US" altLang="zh-CN" sz="1600">
                <a:sym typeface="+mn-ea"/>
              </a:rPr>
              <a:t>[Aberman,et al. 2020]</a:t>
            </a: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608971" y="872490"/>
            <a:ext cx="4214495" cy="1791335"/>
          </a:xfrm>
          <a:prstGeom prst="rect">
            <a:avLst/>
          </a:prstGeom>
        </p:spPr>
      </p:pic>
      <p:sp>
        <p:nvSpPr>
          <p:cNvPr id="4" name="正方形/長方形 6"/>
          <p:cNvSpPr/>
          <p:nvPr>
            <p:custDataLst>
              <p:tags r:id="rId3"/>
            </p:custDataLst>
          </p:nvPr>
        </p:nvSpPr>
        <p:spPr>
          <a:xfrm>
            <a:off x="718185" y="1701165"/>
            <a:ext cx="5434330" cy="399224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游ゴシック" panose="020B0400000000000000" pitchFamily="50" charset="-128"/>
                <a:ea typeface="游ゴシック" panose="020B0400000000000000" pitchFamily="50" charset="-128"/>
                <a:cs typeface="游ゴシック" panose="020B0400000000000000" pitchFamily="50" charset="-128"/>
              </a:rPr>
              <a:t>S</a:t>
            </a:r>
            <a:r>
              <a:rPr sz="2400" b="1" dirty="0">
                <a:latin typeface="游ゴシック" panose="020B0400000000000000" pitchFamily="50" charset="-128"/>
                <a:ea typeface="游ゴシック" panose="020B0400000000000000" pitchFamily="50" charset="-128"/>
                <a:cs typeface="游ゴシック" panose="020B0400000000000000" pitchFamily="50" charset="-128"/>
              </a:rPr>
              <a:t>tudies based on deep neural networks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  <a:cs typeface="游ゴシック" panose="020B0400000000000000" pitchFamily="50" charset="-128"/>
              </a:rPr>
              <a:t>Paired data is necessary</a:t>
            </a:r>
            <a:endParaRPr lang="en-US" sz="2400" b="1" dirty="0">
              <a:latin typeface="游ゴシック" panose="020B0400000000000000" pitchFamily="50" charset="-128"/>
              <a:ea typeface="游ゴシック" panose="020B0400000000000000" pitchFamily="50" charset="-128"/>
              <a:cs typeface="游ゴシック" panose="020B0400000000000000" pitchFamily="50" charset="-128"/>
            </a:endParaRPr>
          </a:p>
        </p:txBody>
      </p:sp>
      <p:sp>
        <p:nvSpPr>
          <p:cNvPr id="5" name="正方形/長方形 6"/>
          <p:cNvSpPr/>
          <p:nvPr>
            <p:custDataLst>
              <p:tags r:id="rId4"/>
            </p:custDataLst>
          </p:nvPr>
        </p:nvSpPr>
        <p:spPr>
          <a:xfrm>
            <a:off x="718185" y="4126230"/>
            <a:ext cx="5890895" cy="22948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>
                <a:latin typeface="游ゴシック" panose="020B0400000000000000" pitchFamily="50" charset="-128"/>
                <a:ea typeface="游ゴシック" panose="020B0400000000000000" pitchFamily="50" charset="-128"/>
                <a:cs typeface="游ゴシック" panose="020B0400000000000000" pitchFamily="50" charset="-128"/>
              </a:rPr>
              <a:t>M</a:t>
            </a:r>
            <a:r>
              <a:rPr sz="2400" b="1">
                <a:latin typeface="游ゴシック" panose="020B0400000000000000" pitchFamily="50" charset="-128"/>
                <a:ea typeface="游ゴシック" panose="020B0400000000000000" pitchFamily="50" charset="-128"/>
                <a:cs typeface="游ゴシック" panose="020B0400000000000000" pitchFamily="50" charset="-128"/>
              </a:rPr>
              <a:t>otion retargeting between characters with different skeletal structures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ja-JP" sz="2400" b="1" dirty="0">
                <a:latin typeface="游ゴシック" panose="020B0400000000000000" pitchFamily="50" charset="-128"/>
                <a:ea typeface="游ゴシック" panose="020B0400000000000000" pitchFamily="50" charset="-128"/>
                <a:cs typeface="游ゴシック" panose="020B0400000000000000" pitchFamily="50" charset="-128"/>
              </a:rPr>
              <a:t>　</a:t>
            </a:r>
            <a:endParaRPr sz="2400" b="1" dirty="0">
              <a:latin typeface="游ゴシック" panose="020B0400000000000000" pitchFamily="50" charset="-128"/>
              <a:ea typeface="游ゴシック" panose="020B0400000000000000" pitchFamily="50" charset="-128"/>
              <a:cs typeface="游ゴシック" panose="020B0400000000000000" pitchFamily="50" charset="-128"/>
            </a:endParaRPr>
          </a:p>
        </p:txBody>
      </p:sp>
      <p:sp>
        <p:nvSpPr>
          <p:cNvPr id="9" name="タイトル 1"/>
          <p:cNvSpPr txBox="1"/>
          <p:nvPr>
            <p:custDataLst>
              <p:tags r:id="rId5"/>
            </p:custDataLst>
          </p:nvPr>
        </p:nvSpPr>
        <p:spPr>
          <a:xfrm>
            <a:off x="342265" y="3175"/>
            <a:ext cx="11551285" cy="6438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2000" b="1" dirty="0">
                <a:latin typeface="+mn-ea"/>
                <a:ea typeface="+mn-ea"/>
              </a:rPr>
              <a:t>Facial Animation Retargeting by Unsupervised</a:t>
            </a:r>
            <a:r>
              <a:rPr lang="en-US" altLang="ja-JP" sz="2000" b="1" dirty="0">
                <a:latin typeface="+mn-ea"/>
                <a:ea typeface="+mn-ea"/>
              </a:rPr>
              <a:t> </a:t>
            </a:r>
            <a:r>
              <a:rPr lang="ja-JP" altLang="en-US" sz="2000" b="1" dirty="0">
                <a:latin typeface="+mn-ea"/>
                <a:ea typeface="+mn-ea"/>
              </a:rPr>
              <a:t>Learning of Graph Convolutional Networks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正方形/長方形 259"/>
          <p:cNvSpPr/>
          <p:nvPr/>
        </p:nvSpPr>
        <p:spPr>
          <a:xfrm>
            <a:off x="0" y="-16498"/>
            <a:ext cx="12192000" cy="818301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259"/>
          <p:cNvSpPr/>
          <p:nvPr/>
        </p:nvSpPr>
        <p:spPr>
          <a:xfrm>
            <a:off x="1142455" y="1084460"/>
            <a:ext cx="1563673" cy="471897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1142455" y="1107050"/>
            <a:ext cx="1563673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</a:rPr>
              <a:t>Method</a:t>
            </a:r>
          </a:p>
        </p:txBody>
      </p:sp>
      <p:sp>
        <p:nvSpPr>
          <p:cNvPr id="4" name="正方形/長方形 6"/>
          <p:cNvSpPr/>
          <p:nvPr/>
        </p:nvSpPr>
        <p:spPr>
          <a:xfrm>
            <a:off x="1116876" y="1764092"/>
            <a:ext cx="9551123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kumimoji="1" lang="en-US" altLang="ja-JP" sz="2000" dirty="0"/>
          </a:p>
          <a:p>
            <a:endParaRPr kumimoji="1" lang="ja-JP" altLang="en-US" sz="2000" dirty="0"/>
          </a:p>
        </p:txBody>
      </p:sp>
      <p:sp>
        <p:nvSpPr>
          <p:cNvPr id="2" name="AutoShape 2" descr="GAtoB.png"/>
          <p:cNvSpPr>
            <a:spLocks noChangeAspect="1" noChangeArrowheads="1"/>
          </p:cNvSpPr>
          <p:nvPr/>
        </p:nvSpPr>
        <p:spPr bwMode="auto">
          <a:xfrm>
            <a:off x="8402480" y="36851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ja-JP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142365" y="178943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ja-JP" sz="2800" b="1" dirty="0">
                <a:sym typeface="+mn-ea"/>
              </a:rPr>
              <a:t>The structure of network</a:t>
            </a:r>
          </a:p>
        </p:txBody>
      </p:sp>
      <p:pic>
        <p:nvPicPr>
          <p:cNvPr id="108" name="图片 107"/>
          <p:cNvPicPr/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40141" y="2030808"/>
            <a:ext cx="2468880" cy="27127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" name="图片 108"/>
          <p:cNvPicPr/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796928" y="3424236"/>
            <a:ext cx="2499360" cy="2743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190306" y="4638753"/>
            <a:ext cx="246189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Character A</a:t>
            </a:r>
          </a:p>
          <a:p>
            <a:pPr algn="ctr"/>
            <a:r>
              <a:rPr lang="en-US" altLang="ja-JP" sz="2000" b="1"/>
              <a:t>Source model</a:t>
            </a:r>
          </a:p>
          <a:p>
            <a:pPr algn="ctr"/>
            <a:endParaRPr lang="en-US" altLang="ja-JP" sz="2000" b="1"/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9915673" y="6048056"/>
            <a:ext cx="2177757" cy="6878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000" b="1"/>
              <a:t>Character B</a:t>
            </a:r>
          </a:p>
          <a:p>
            <a:pPr algn="ctr"/>
            <a:r>
              <a:rPr lang="en-US" sz="2000" b="1"/>
              <a:t>Target model</a:t>
            </a:r>
            <a:endParaRPr lang="en-US" altLang="ja-JP" sz="2000" b="1"/>
          </a:p>
          <a:p>
            <a:pPr algn="ctr"/>
            <a:endParaRPr lang="en-US" altLang="ja-JP" sz="2000" b="1">
              <a:sym typeface="+mn-ea"/>
            </a:endParaRPr>
          </a:p>
        </p:txBody>
      </p:sp>
      <p:pic>
        <p:nvPicPr>
          <p:cNvPr id="7" name="图片 6" descr="networkoverview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20246" y="2526414"/>
            <a:ext cx="5504815" cy="3288030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2652395" y="6195060"/>
            <a:ext cx="60553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2400" b="1">
                <a:latin typeface="游ゴシック" panose="020B0400000000000000" pitchFamily="50" charset="-128"/>
                <a:ea typeface="游ゴシック" panose="020B0400000000000000" pitchFamily="50" charset="-128"/>
                <a:cs typeface="游ゴシック" panose="020B0400000000000000" pitchFamily="50" charset="-128"/>
              </a:rPr>
              <a:t>Combination of </a:t>
            </a:r>
            <a:r>
              <a:rPr lang="en-US" sz="2400" b="1">
                <a:latin typeface="游ゴシック" panose="020B0400000000000000" pitchFamily="50" charset="-128"/>
                <a:ea typeface="游ゴシック" panose="020B0400000000000000" pitchFamily="50" charset="-128"/>
                <a:cs typeface="游ゴシック" panose="020B0400000000000000" pitchFamily="50" charset="-128"/>
              </a:rPr>
              <a:t>a</a:t>
            </a:r>
            <a:r>
              <a:rPr sz="2400" b="1">
                <a:latin typeface="游ゴシック" panose="020B0400000000000000" pitchFamily="50" charset="-128"/>
                <a:ea typeface="游ゴシック" panose="020B0400000000000000" pitchFamily="50" charset="-128"/>
                <a:cs typeface="游ゴシック" panose="020B0400000000000000" pitchFamily="50" charset="-128"/>
              </a:rPr>
              <a:t>utoencoder and GAN</a:t>
            </a:r>
          </a:p>
        </p:txBody>
      </p:sp>
      <p:sp>
        <p:nvSpPr>
          <p:cNvPr id="16" name="右箭头 15"/>
          <p:cNvSpPr/>
          <p:nvPr/>
        </p:nvSpPr>
        <p:spPr>
          <a:xfrm>
            <a:off x="7758528" y="4117233"/>
            <a:ext cx="2177757" cy="41133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3354511" y="2516889"/>
            <a:ext cx="4406265" cy="1588135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圆角矩形 17"/>
          <p:cNvSpPr/>
          <p:nvPr>
            <p:custDataLst>
              <p:tags r:id="rId5"/>
            </p:custDataLst>
          </p:nvPr>
        </p:nvSpPr>
        <p:spPr>
          <a:xfrm>
            <a:off x="3354511" y="4318266"/>
            <a:ext cx="4406265" cy="1551423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右箭头 18"/>
          <p:cNvSpPr/>
          <p:nvPr>
            <p:custDataLst>
              <p:tags r:id="rId6"/>
            </p:custDataLst>
          </p:nvPr>
        </p:nvSpPr>
        <p:spPr>
          <a:xfrm rot="19140000" flipH="1">
            <a:off x="7123167" y="2028458"/>
            <a:ext cx="1109518" cy="152733"/>
          </a:xfrm>
          <a:prstGeom prst="rightArrow">
            <a:avLst>
              <a:gd name="adj1" fmla="val 50000"/>
              <a:gd name="adj2" fmla="val 154258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>
            <p:custDataLst>
              <p:tags r:id="rId7"/>
            </p:custDataLst>
          </p:nvPr>
        </p:nvSpPr>
        <p:spPr>
          <a:xfrm>
            <a:off x="8129374" y="1320850"/>
            <a:ext cx="35153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  <a:cs typeface="游ゴシック" panose="020B0400000000000000" pitchFamily="50" charset="-128"/>
              </a:rPr>
              <a:t>A</a:t>
            </a:r>
            <a:r>
              <a:rPr sz="2000" b="1" dirty="0">
                <a:latin typeface="游ゴシック" panose="020B0400000000000000" pitchFamily="50" charset="-128"/>
                <a:ea typeface="游ゴシック" panose="020B0400000000000000" pitchFamily="50" charset="-128"/>
                <a:cs typeface="游ゴシック" panose="020B0400000000000000" pitchFamily="50" charset="-128"/>
              </a:rPr>
              <a:t> branching structure of two parallel autoencoders</a:t>
            </a:r>
          </a:p>
        </p:txBody>
      </p:sp>
      <p:sp>
        <p:nvSpPr>
          <p:cNvPr id="3" name="右箭头 15"/>
          <p:cNvSpPr/>
          <p:nvPr/>
        </p:nvSpPr>
        <p:spPr>
          <a:xfrm>
            <a:off x="2376615" y="3059648"/>
            <a:ext cx="768350" cy="52705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タイトル 1"/>
          <p:cNvSpPr txBox="1"/>
          <p:nvPr>
            <p:custDataLst>
              <p:tags r:id="rId8"/>
            </p:custDataLst>
          </p:nvPr>
        </p:nvSpPr>
        <p:spPr>
          <a:xfrm>
            <a:off x="342265" y="3175"/>
            <a:ext cx="11551285" cy="6438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2000" b="1" dirty="0">
                <a:latin typeface="+mn-ea"/>
                <a:ea typeface="+mn-ea"/>
              </a:rPr>
              <a:t>Facial Animation Retargeting by Unsupervised</a:t>
            </a:r>
            <a:r>
              <a:rPr lang="en-US" altLang="ja-JP" sz="2000" b="1" dirty="0">
                <a:latin typeface="+mn-ea"/>
                <a:ea typeface="+mn-ea"/>
              </a:rPr>
              <a:t> </a:t>
            </a:r>
            <a:r>
              <a:rPr lang="ja-JP" altLang="en-US" sz="2000" b="1" dirty="0">
                <a:latin typeface="+mn-ea"/>
                <a:ea typeface="+mn-ea"/>
              </a:rPr>
              <a:t>Learning of Graph Convolutional Networks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正方形/長方形 259"/>
          <p:cNvSpPr/>
          <p:nvPr/>
        </p:nvSpPr>
        <p:spPr>
          <a:xfrm>
            <a:off x="0" y="-16498"/>
            <a:ext cx="12192000" cy="818301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259"/>
          <p:cNvSpPr/>
          <p:nvPr/>
        </p:nvSpPr>
        <p:spPr>
          <a:xfrm>
            <a:off x="1142455" y="1084460"/>
            <a:ext cx="1563673" cy="471897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1142455" y="1107050"/>
            <a:ext cx="1563673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</a:rPr>
              <a:t>Method</a:t>
            </a:r>
          </a:p>
        </p:txBody>
      </p:sp>
      <p:sp>
        <p:nvSpPr>
          <p:cNvPr id="4" name="正方形/長方形 6"/>
          <p:cNvSpPr/>
          <p:nvPr/>
        </p:nvSpPr>
        <p:spPr>
          <a:xfrm>
            <a:off x="1116876" y="1764092"/>
            <a:ext cx="9551123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kumimoji="1" lang="en-US" altLang="ja-JP" sz="2000" dirty="0"/>
          </a:p>
          <a:p>
            <a:endParaRPr kumimoji="1" lang="ja-JP" altLang="en-US" sz="2000" dirty="0"/>
          </a:p>
        </p:txBody>
      </p:sp>
      <p:sp>
        <p:nvSpPr>
          <p:cNvPr id="2" name="AutoShape 2" descr="GAtoB.png"/>
          <p:cNvSpPr>
            <a:spLocks noChangeAspect="1" noChangeArrowheads="1"/>
          </p:cNvSpPr>
          <p:nvPr/>
        </p:nvSpPr>
        <p:spPr bwMode="auto">
          <a:xfrm>
            <a:off x="5943600" y="344513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ja-JP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864870" y="1662273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ja-JP" sz="2800" b="1">
                <a:sym typeface="+mn-ea"/>
              </a:rPr>
              <a:t>Facial  landmarks</a:t>
            </a:r>
            <a:endParaRPr lang="en-US" altLang="ja-JP" sz="2800" b="1" dirty="0">
              <a:sym typeface="+mn-ea"/>
            </a:endParaRPr>
          </a:p>
        </p:txBody>
      </p:sp>
      <p:pic>
        <p:nvPicPr>
          <p:cNvPr id="7" name="图片 6" descr="PoolingOverview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5700" y="3850005"/>
            <a:ext cx="8021320" cy="2196465"/>
          </a:xfrm>
          <a:prstGeom prst="rect">
            <a:avLst/>
          </a:prstGeom>
        </p:spPr>
      </p:pic>
      <p:pic>
        <p:nvPicPr>
          <p:cNvPr id="8" name="图片 7" descr="Landmark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4870" y="2245465"/>
            <a:ext cx="2282825" cy="2039620"/>
          </a:xfrm>
          <a:prstGeom prst="rect">
            <a:avLst/>
          </a:prstGeom>
        </p:spPr>
      </p:pic>
      <p:pic>
        <p:nvPicPr>
          <p:cNvPr id="9" name="图片 8" descr="LandmarkFrontB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4870" y="4396345"/>
            <a:ext cx="2269490" cy="2021840"/>
          </a:xfrm>
          <a:prstGeom prst="rect">
            <a:avLst/>
          </a:prstGeom>
        </p:spPr>
      </p:pic>
      <p:sp>
        <p:nvSpPr>
          <p:cNvPr id="17" name="圆角矩形 16"/>
          <p:cNvSpPr/>
          <p:nvPr/>
        </p:nvSpPr>
        <p:spPr>
          <a:xfrm>
            <a:off x="5007610" y="5481955"/>
            <a:ext cx="360000" cy="36000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圆角矩形 17"/>
          <p:cNvSpPr/>
          <p:nvPr>
            <p:custDataLst>
              <p:tags r:id="rId1"/>
            </p:custDataLst>
          </p:nvPr>
        </p:nvSpPr>
        <p:spPr>
          <a:xfrm>
            <a:off x="4909820" y="4000500"/>
            <a:ext cx="360000" cy="36000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圆角矩形 18"/>
          <p:cNvSpPr/>
          <p:nvPr>
            <p:custDataLst>
              <p:tags r:id="rId2"/>
            </p:custDataLst>
          </p:nvPr>
        </p:nvSpPr>
        <p:spPr>
          <a:xfrm>
            <a:off x="5202555" y="4741545"/>
            <a:ext cx="360000" cy="36000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圆角矩形 19"/>
          <p:cNvSpPr/>
          <p:nvPr>
            <p:custDataLst>
              <p:tags r:id="rId3"/>
            </p:custDataLst>
          </p:nvPr>
        </p:nvSpPr>
        <p:spPr>
          <a:xfrm>
            <a:off x="5888355" y="4499610"/>
            <a:ext cx="360000" cy="36000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圆角矩形 20"/>
          <p:cNvSpPr/>
          <p:nvPr>
            <p:custDataLst>
              <p:tags r:id="rId4"/>
            </p:custDataLst>
          </p:nvPr>
        </p:nvSpPr>
        <p:spPr>
          <a:xfrm>
            <a:off x="6024880" y="6154420"/>
            <a:ext cx="360000" cy="36000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6496685" y="61569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zh-CN" dirty="0"/>
              <a:t>：</a:t>
            </a:r>
            <a:r>
              <a:rPr lang="en-US" altLang="ja-JP" b="1" dirty="0"/>
              <a:t>Landmark node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3695700" y="2018076"/>
            <a:ext cx="627697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b="1" dirty="0"/>
              <a:t>Pooling</a:t>
            </a:r>
            <a:r>
              <a:rPr lang="ja-JP" altLang="zh-CN" sz="2400" b="1" dirty="0"/>
              <a:t> </a:t>
            </a:r>
            <a:r>
              <a:rPr lang="en-US" altLang="ja-JP" sz="2400" b="1" dirty="0"/>
              <a:t>mesh with different topologies</a:t>
            </a:r>
            <a:r>
              <a:rPr lang="ja-JP" altLang="zh-CN" sz="2400" b="1" dirty="0"/>
              <a:t> using </a:t>
            </a:r>
            <a:r>
              <a:rPr lang="en-US" altLang="ja-JP" sz="2400" b="1" dirty="0"/>
              <a:t>the </a:t>
            </a:r>
            <a:r>
              <a:rPr lang="ja-JP" altLang="zh-CN" sz="2400" b="1" dirty="0"/>
              <a:t>corresponding</a:t>
            </a:r>
            <a:r>
              <a:rPr lang="en-US" altLang="ja-JP" sz="2400" b="1" dirty="0"/>
              <a:t> </a:t>
            </a:r>
            <a:r>
              <a:rPr lang="ja-JP" altLang="zh-CN" sz="2400" b="1" dirty="0"/>
              <a:t>landmarks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ja-JP" altLang="zh-CN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b="1" dirty="0"/>
              <a:t>Projecting into the common latent space</a:t>
            </a:r>
          </a:p>
        </p:txBody>
      </p:sp>
      <p:sp>
        <p:nvSpPr>
          <p:cNvPr id="3" name="文本框 25"/>
          <p:cNvSpPr txBox="1"/>
          <p:nvPr/>
        </p:nvSpPr>
        <p:spPr>
          <a:xfrm>
            <a:off x="467510" y="6471844"/>
            <a:ext cx="307754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/>
              <a:t>Black dot</a:t>
            </a:r>
            <a:r>
              <a:rPr lang="ja-JP" altLang="en-US" b="1" dirty="0"/>
              <a:t>：</a:t>
            </a:r>
            <a:r>
              <a:rPr lang="en-US" altLang="ja-JP" b="1" dirty="0"/>
              <a:t>landmark</a:t>
            </a:r>
          </a:p>
        </p:txBody>
      </p:sp>
      <p:sp>
        <p:nvSpPr>
          <p:cNvPr id="6" name="タイトル 1"/>
          <p:cNvSpPr txBox="1"/>
          <p:nvPr>
            <p:custDataLst>
              <p:tags r:id="rId5"/>
            </p:custDataLst>
          </p:nvPr>
        </p:nvSpPr>
        <p:spPr>
          <a:xfrm>
            <a:off x="342265" y="3175"/>
            <a:ext cx="11551285" cy="6438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2000" b="1" dirty="0">
                <a:latin typeface="+mn-ea"/>
                <a:ea typeface="+mn-ea"/>
              </a:rPr>
              <a:t>Facial Animation Retargeting by Unsupervised</a:t>
            </a:r>
            <a:r>
              <a:rPr lang="en-US" altLang="ja-JP" sz="2000" b="1" dirty="0">
                <a:latin typeface="+mn-ea"/>
                <a:ea typeface="+mn-ea"/>
              </a:rPr>
              <a:t> </a:t>
            </a:r>
            <a:r>
              <a:rPr lang="ja-JP" altLang="en-US" sz="2000" b="1" dirty="0">
                <a:latin typeface="+mn-ea"/>
                <a:ea typeface="+mn-ea"/>
              </a:rPr>
              <a:t>Learning of Graph Convolutional Networks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正方形/長方形 259"/>
          <p:cNvSpPr/>
          <p:nvPr/>
        </p:nvSpPr>
        <p:spPr>
          <a:xfrm>
            <a:off x="0" y="-16498"/>
            <a:ext cx="12192000" cy="818301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259"/>
          <p:cNvSpPr/>
          <p:nvPr/>
        </p:nvSpPr>
        <p:spPr>
          <a:xfrm>
            <a:off x="1142455" y="1084460"/>
            <a:ext cx="1563673" cy="471897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1142455" y="1107050"/>
            <a:ext cx="1563673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solidFill>
                  <a:schemeClr val="bg1"/>
                </a:solidFill>
              </a:rPr>
              <a:t>Method</a:t>
            </a:r>
          </a:p>
        </p:txBody>
      </p:sp>
      <p:sp>
        <p:nvSpPr>
          <p:cNvPr id="2" name="AutoShape 2" descr="GAtoB.png"/>
          <p:cNvSpPr>
            <a:spLocks noChangeAspect="1" noChangeArrowheads="1"/>
          </p:cNvSpPr>
          <p:nvPr/>
        </p:nvSpPr>
        <p:spPr bwMode="auto">
          <a:xfrm>
            <a:off x="5943600" y="36851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ja-JP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287780" y="1752600"/>
            <a:ext cx="7792720" cy="1999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游ゴシック" panose="020B0400000000000000" pitchFamily="50" charset="-128"/>
                <a:cs typeface="游ゴシック" panose="020B0400000000000000" pitchFamily="50" charset="-128"/>
              </a:rPr>
              <a:t>Loss function</a:t>
            </a:r>
            <a:r>
              <a:rPr lang="zh-CN" sz="2800" b="1">
                <a:latin typeface="游ゴシック" panose="020B0400000000000000" pitchFamily="50" charset="-128"/>
                <a:cs typeface="游ゴシック" panose="020B0400000000000000" pitchFamily="50" charset="-128"/>
              </a:rPr>
              <a:t>：Reconstruction Loss</a:t>
            </a:r>
            <a:r>
              <a:rPr lang="ja-JP" altLang="zh-CN" sz="2800" b="1">
                <a:latin typeface="游ゴシック" panose="020B0400000000000000" pitchFamily="50" charset="-128"/>
                <a:cs typeface="游ゴシック" panose="020B0400000000000000" pitchFamily="50" charset="-128"/>
              </a:rPr>
              <a:t>　</a:t>
            </a:r>
            <a:endParaRPr lang="zh-CN" altLang="en-US">
              <a:latin typeface="游ゴシック" panose="020B0400000000000000" pitchFamily="50" charset="-128"/>
              <a:ea typeface="游ゴシック" panose="020B0400000000000000" pitchFamily="50" charset="-128"/>
              <a:cs typeface="游ゴシック" panose="020B0400000000000000" pitchFamily="50" charset="-128"/>
            </a:endParaRPr>
          </a:p>
          <a:p>
            <a:endParaRPr lang="zh-CN" altLang="en-US">
              <a:latin typeface="游ゴシック" panose="020B0400000000000000" pitchFamily="50" charset="-128"/>
              <a:ea typeface="游ゴシック" panose="020B0400000000000000" pitchFamily="50" charset="-128"/>
              <a:cs typeface="游ゴシック" panose="020B0400000000000000" pitchFamily="50" charset="-128"/>
            </a:endParaRPr>
          </a:p>
          <a:p>
            <a:endParaRPr lang="zh-CN" altLang="en-US">
              <a:latin typeface="游ゴシック" panose="020B0400000000000000" pitchFamily="50" charset="-128"/>
              <a:ea typeface="游ゴシック" panose="020B0400000000000000" pitchFamily="50" charset="-128"/>
              <a:cs typeface="游ゴシック" panose="020B0400000000000000" pitchFamily="50" charset="-128"/>
            </a:endParaRPr>
          </a:p>
          <a:p>
            <a:endParaRPr lang="zh-CN" altLang="en-US">
              <a:latin typeface="游ゴシック" panose="020B0400000000000000" pitchFamily="50" charset="-128"/>
              <a:ea typeface="游ゴシック" panose="020B0400000000000000" pitchFamily="50" charset="-128"/>
              <a:cs typeface="游ゴシック" panose="020B0400000000000000" pitchFamily="50" charset="-128"/>
            </a:endParaRPr>
          </a:p>
          <a:p>
            <a:endParaRPr lang="zh-CN" altLang="en-US">
              <a:latin typeface="游ゴシック" panose="020B0400000000000000" pitchFamily="50" charset="-128"/>
              <a:ea typeface="游ゴシック" panose="020B0400000000000000" pitchFamily="50" charset="-128"/>
              <a:cs typeface="游ゴシック" panose="020B0400000000000000" pitchFamily="50" charset="-128"/>
            </a:endParaRPr>
          </a:p>
          <a:p>
            <a:endParaRPr lang="ja-JP" altLang="zh-CN" sz="2400" b="1">
              <a:latin typeface="游ゴシック" panose="020B0400000000000000" pitchFamily="50" charset="-128"/>
              <a:ea typeface="游ゴシック" panose="020B0400000000000000" pitchFamily="50" charset="-128"/>
              <a:cs typeface="游ゴシック" panose="020B0400000000000000" pitchFamily="50" charset="-128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819275" y="2394585"/>
            <a:ext cx="4749800" cy="46355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065780" y="2393950"/>
            <a:ext cx="614045" cy="46418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136765" y="2753360"/>
            <a:ext cx="4335780" cy="68072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346315" y="5215255"/>
            <a:ext cx="454723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400" b="1"/>
              <a:t>Note</a:t>
            </a:r>
            <a:r>
              <a:rPr lang="en-US" sz="2400" b="1"/>
              <a:t>:</a:t>
            </a:r>
            <a:r>
              <a:rPr sz="2400"/>
              <a:t> </a:t>
            </a:r>
            <a:r>
              <a:rPr lang="en-US" sz="2400"/>
              <a:t>T</a:t>
            </a:r>
            <a:r>
              <a:rPr sz="2400"/>
              <a:t>hese describe only the</a:t>
            </a:r>
            <a:r>
              <a:rPr lang="en-US" sz="2400"/>
              <a:t> </a:t>
            </a:r>
            <a:r>
              <a:rPr sz="2400"/>
              <a:t>process of A → B retargeting, while the</a:t>
            </a:r>
            <a:r>
              <a:rPr lang="en-US" sz="2400"/>
              <a:t> </a:t>
            </a:r>
            <a:r>
              <a:rPr sz="2400"/>
              <a:t>training of B → A</a:t>
            </a:r>
            <a:r>
              <a:rPr lang="en-US" sz="2400"/>
              <a:t> </a:t>
            </a:r>
            <a:r>
              <a:rPr sz="2400"/>
              <a:t>retargeting is symmetric.</a:t>
            </a:r>
          </a:p>
        </p:txBody>
      </p:sp>
      <p:pic>
        <p:nvPicPr>
          <p:cNvPr id="12" name="图片 11" descr="Lrec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65325" y="3695700"/>
            <a:ext cx="4155853" cy="2482596"/>
          </a:xfrm>
          <a:prstGeom prst="rect">
            <a:avLst/>
          </a:prstGeom>
        </p:spPr>
      </p:pic>
      <p:sp>
        <p:nvSpPr>
          <p:cNvPr id="5" name="タイトル 1"/>
          <p:cNvSpPr txBox="1"/>
          <p:nvPr>
            <p:custDataLst>
              <p:tags r:id="rId4"/>
            </p:custDataLst>
          </p:nvPr>
        </p:nvSpPr>
        <p:spPr>
          <a:xfrm>
            <a:off x="342265" y="3175"/>
            <a:ext cx="11551285" cy="6438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2000" b="1" dirty="0">
                <a:latin typeface="+mn-ea"/>
                <a:ea typeface="+mn-ea"/>
              </a:rPr>
              <a:t>Facial Animation Retargeting by Unsupervised</a:t>
            </a:r>
            <a:r>
              <a:rPr lang="en-US" altLang="ja-JP" sz="2000" b="1" dirty="0">
                <a:latin typeface="+mn-ea"/>
                <a:ea typeface="+mn-ea"/>
              </a:rPr>
              <a:t> </a:t>
            </a:r>
            <a:r>
              <a:rPr lang="ja-JP" altLang="en-US" sz="2000" b="1" dirty="0">
                <a:latin typeface="+mn-ea"/>
                <a:ea typeface="+mn-ea"/>
              </a:rPr>
              <a:t>Learning of Graph Convolutional Networks</a:t>
            </a:r>
          </a:p>
        </p:txBody>
      </p:sp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mEzNDFmOWQ3MmExMDQ4ZTI0MDE0YmU5OTJjOWU2Nj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77*240"/>
  <p:tag name="TABLE_ENDDRAG_RECT" val="450*258*477*24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TM03090434[[fn=木版活字]]</Template>
  <TotalTime>65</TotalTime>
  <Words>1929</Words>
  <Application>Microsoft Office PowerPoint</Application>
  <PresentationFormat>ワイド画面</PresentationFormat>
  <Paragraphs>240</Paragraphs>
  <Slides>22</Slides>
  <Notes>22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27" baseType="lpstr">
      <vt:lpstr>Arial</vt:lpstr>
      <vt:lpstr>Calibri</vt:lpstr>
      <vt:lpstr>游ゴシック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Yuhao Dou</dc:creator>
  <cp:lastModifiedBy>Tomohiko Mukai</cp:lastModifiedBy>
  <cp:revision>380</cp:revision>
  <dcterms:created xsi:type="dcterms:W3CDTF">2019-06-12T12:20:00Z</dcterms:created>
  <dcterms:modified xsi:type="dcterms:W3CDTF">2024-06-15T02:38:45Z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0696261A7E9F4E49BF9D0987B5D4C7F6_12</vt:lpwstr>
  </property>
  <property fmtid="{D5CDD505-2E9C-101B-9397-08002B2CF9AE}" pid="3" name="KSOProductBuildVer">
    <vt:lpwstr>2052-12.1.0.16929</vt:lpwstr>
  </property>
</Properties>
</file>