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F_55414C3C.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6"/>
  </p:notesMasterIdLst>
  <p:sldIdLst>
    <p:sldId id="256" r:id="rId4"/>
    <p:sldId id="257" r:id="rId5"/>
    <p:sldId id="258" r:id="rId6"/>
    <p:sldId id="269" r:id="rId7"/>
    <p:sldId id="268" r:id="rId8"/>
    <p:sldId id="270" r:id="rId9"/>
    <p:sldId id="259" r:id="rId10"/>
    <p:sldId id="260" r:id="rId11"/>
    <p:sldId id="272" r:id="rId12"/>
    <p:sldId id="273" r:id="rId13"/>
    <p:sldId id="274" r:id="rId14"/>
    <p:sldId id="275" r:id="rId15"/>
    <p:sldId id="276" r:id="rId16"/>
    <p:sldId id="277" r:id="rId17"/>
    <p:sldId id="271" r:id="rId18"/>
    <p:sldId id="285" r:id="rId19"/>
    <p:sldId id="262" r:id="rId20"/>
    <p:sldId id="278" r:id="rId21"/>
    <p:sldId id="288" r:id="rId22"/>
    <p:sldId id="264" r:id="rId23"/>
    <p:sldId id="266" r:id="rId24"/>
    <p:sldId id="267" r:id="rId25"/>
    <p:sldId id="287" r:id="rId26"/>
    <p:sldId id="265" r:id="rId27"/>
    <p:sldId id="279" r:id="rId28"/>
    <p:sldId id="283" r:id="rId29"/>
    <p:sldId id="284" r:id="rId30"/>
    <p:sldId id="280" r:id="rId31"/>
    <p:sldId id="263" r:id="rId32"/>
    <p:sldId id="281" r:id="rId33"/>
    <p:sldId id="282" r:id="rId34"/>
    <p:sldId id="286" r:id="rId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3:30" id="{E334ECD9-A480-164A-81A9-4F6CC756613E}">
          <p14:sldIdLst>
            <p14:sldId id="256"/>
            <p14:sldId id="257"/>
            <p14:sldId id="258"/>
            <p14:sldId id="269"/>
            <p14:sldId id="268"/>
            <p14:sldId id="270"/>
          </p14:sldIdLst>
        </p14:section>
        <p14:section name="Algorithm 1:30" id="{A14EFA3C-7CC2-424E-B442-AFFFB33F920F}">
          <p14:sldIdLst>
            <p14:sldId id="259"/>
            <p14:sldId id="260"/>
          </p14:sldIdLst>
        </p14:section>
        <p14:section name="RMC 1:30" id="{AFF8E7E4-34F1-B443-8EBF-85602BF21429}">
          <p14:sldIdLst>
            <p14:sldId id="272"/>
            <p14:sldId id="273"/>
            <p14:sldId id="274"/>
            <p14:sldId id="275"/>
            <p14:sldId id="276"/>
            <p14:sldId id="277"/>
          </p14:sldIdLst>
        </p14:section>
        <p14:section name="StemGen" id="{8C40E4B7-8A6C-A34C-8662-05B3CC1267F7}">
          <p14:sldIdLst>
            <p14:sldId id="271"/>
            <p14:sldId id="285"/>
            <p14:sldId id="262"/>
            <p14:sldId id="278"/>
            <p14:sldId id="288"/>
          </p14:sldIdLst>
        </p14:section>
        <p14:section name="results" id="{6DAD7FBB-8DA7-8048-B505-076DC7C70C65}">
          <p14:sldIdLst>
            <p14:sldId id="264"/>
            <p14:sldId id="266"/>
            <p14:sldId id="267"/>
            <p14:sldId id="287"/>
          </p14:sldIdLst>
        </p14:section>
        <p14:section name="タイトルなしのセクション" id="{DA0727E5-C37C-014A-8CC9-D6B7122A3D70}">
          <p14:sldIdLst>
            <p14:sldId id="265"/>
            <p14:sldId id="279"/>
            <p14:sldId id="283"/>
            <p14:sldId id="284"/>
            <p14:sldId id="280"/>
            <p14:sldId id="263"/>
            <p14:sldId id="281"/>
            <p14:sldId id="282"/>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2C9F41-8C4E-A2E5-1A1F-E9F0F8098944}" name="向井　智彦" initials="智向" userId="S::tmukai@tmu.ac.jp::aae9aafc-3156-4433-8f71-50cbb701cd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67"/>
    <p:restoredTop sz="56800"/>
  </p:normalViewPr>
  <p:slideViewPr>
    <p:cSldViewPr snapToGrid="0">
      <p:cViewPr varScale="1">
        <p:scale>
          <a:sx n="58" d="100"/>
          <a:sy n="58" d="100"/>
        </p:scale>
        <p:origin x="2360" y="184"/>
      </p:cViewPr>
      <p:guideLst/>
    </p:cSldViewPr>
  </p:slideViewPr>
  <p:notesTextViewPr>
    <p:cViewPr>
      <p:scale>
        <a:sx n="140" d="100"/>
        <a:sy n="140" d="100"/>
      </p:scale>
      <p:origin x="0" y="0"/>
    </p:cViewPr>
  </p:notesTextViewPr>
  <p:sorterViewPr>
    <p:cViewPr>
      <p:scale>
        <a:sx n="80" d="100"/>
        <a:sy n="80" d="100"/>
      </p:scale>
      <p:origin x="0" y="0"/>
    </p:cViewPr>
  </p:sorterViewPr>
  <p:notesViewPr>
    <p:cSldViewPr snapToGrid="0">
      <p:cViewPr>
        <p:scale>
          <a:sx n="157" d="100"/>
          <a:sy n="157" d="100"/>
        </p:scale>
        <p:origin x="2368" y="-3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omments/modernComment_10F_55414C3C.xml><?xml version="1.0" encoding="utf-8"?>
<p188:cmLst xmlns:a="http://schemas.openxmlformats.org/drawingml/2006/main" xmlns:r="http://schemas.openxmlformats.org/officeDocument/2006/relationships" xmlns:p188="http://schemas.microsoft.com/office/powerpoint/2018/8/main">
  <p188:cm id="{3A71B828-41D0-2440-A214-C3FD66B58378}" authorId="{A02C9F41-8C4E-A2E5-1A1F-E9F0F8098944}" created="2024-06-30T08:26:56.316">
    <pc:sldMkLst xmlns:pc="http://schemas.microsoft.com/office/powerpoint/2013/main/command">
      <pc:docMk/>
      <pc:sldMk cId="1430342716" sldId="271"/>
    </pc:sldMkLst>
    <p188:txBody>
      <a:bodyPr/>
      <a:lstStyle/>
      <a:p>
        <a:r>
          <a:rPr lang="ja-JP" altLang="en-US"/>
          <a:t>探索のルートが根になる点は欠点ではないと考えて削除しました。見た目上、つるバラの再現として欠点であるようなら、その部分を具体的に改めて書いてください</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F6F5D-0D0D-564C-BE3B-A25F71769925}"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7988-5466-AE45-88E7-BB75C56EC5F9}" type="slidenum">
              <a:rPr kumimoji="1" lang="ja-JP" altLang="en-US" smtClean="0"/>
              <a:t>‹#›</a:t>
            </a:fld>
            <a:endParaRPr kumimoji="1" lang="ja-JP" altLang="en-US"/>
          </a:p>
        </p:txBody>
      </p:sp>
    </p:spTree>
    <p:extLst>
      <p:ext uri="{BB962C8B-B14F-4D97-AF65-F5344CB8AC3E}">
        <p14:creationId xmlns:p14="http://schemas.microsoft.com/office/powerpoint/2010/main" val="7802793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 I will introduce </a:t>
            </a:r>
            <a:r>
              <a:rPr lang="en-US" altLang="ja-JP" dirty="0"/>
              <a:t>the</a:t>
            </a:r>
            <a:r>
              <a:rPr kumimoji="1" lang="en-US" altLang="ja-JP" dirty="0"/>
              <a:t> procedural modeling method for climbing roses.</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a:t>
            </a:fld>
            <a:endParaRPr kumimoji="1" lang="ja-JP" altLang="en-US"/>
          </a:p>
        </p:txBody>
      </p:sp>
    </p:spTree>
    <p:extLst>
      <p:ext uri="{BB962C8B-B14F-4D97-AF65-F5344CB8AC3E}">
        <p14:creationId xmlns:p14="http://schemas.microsoft.com/office/powerpoint/2010/main" val="384870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Helvetica" pitchFamily="2" charset="0"/>
              </a:rPr>
              <a:t>First, vertices are (randomly) generated to cover the wall.</a:t>
            </a:r>
            <a:endParaRPr lang="ja-JP" altLang="en-US">
              <a:latin typeface="Helvetica" pitchFamily="2"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10</a:t>
            </a:fld>
            <a:endParaRPr kumimoji="1" lang="ja-JP" altLang="en-US"/>
          </a:p>
        </p:txBody>
      </p:sp>
    </p:spTree>
    <p:extLst>
      <p:ext uri="{BB962C8B-B14F-4D97-AF65-F5344CB8AC3E}">
        <p14:creationId xmlns:p14="http://schemas.microsoft.com/office/powerpoint/2010/main" val="1538829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Next , </a:t>
            </a:r>
            <a:r>
              <a:rPr lang="en-US" altLang="ja-JP" dirty="0">
                <a:latin typeface="Helvetica" pitchFamily="2" charset="0"/>
              </a:rPr>
              <a:t>Additional vertices are generated around the root</a:t>
            </a:r>
          </a:p>
          <a:p>
            <a:r>
              <a:rPr kumimoji="1" lang="en-US" altLang="ja-JP" dirty="0"/>
              <a:t>This is because branches are crowded around the root</a:t>
            </a:r>
          </a:p>
          <a:p>
            <a:r>
              <a:rPr kumimoji="1" lang="en-US" altLang="ja-JP" dirty="0"/>
              <a:t>.</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11</a:t>
            </a:fld>
            <a:endParaRPr kumimoji="1" lang="ja-JP" altLang="en-US"/>
          </a:p>
        </p:txBody>
      </p:sp>
    </p:spTree>
    <p:extLst>
      <p:ext uri="{BB962C8B-B14F-4D97-AF65-F5344CB8AC3E}">
        <p14:creationId xmlns:p14="http://schemas.microsoft.com/office/powerpoint/2010/main" val="253664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a:t>
            </a:r>
            <a:r>
              <a:rPr kumimoji="1" lang="ja-JP" altLang="en-US"/>
              <a:t> </a:t>
            </a:r>
            <a:r>
              <a:rPr kumimoji="1" lang="en-US" altLang="ja-JP" dirty="0"/>
              <a:t>the two group of vertices are combined.</a:t>
            </a:r>
          </a:p>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12</a:t>
            </a:fld>
            <a:endParaRPr kumimoji="1" lang="ja-JP" altLang="en-US"/>
          </a:p>
        </p:txBody>
      </p:sp>
    </p:spTree>
    <p:extLst>
      <p:ext uri="{BB962C8B-B14F-4D97-AF65-F5344CB8AC3E}">
        <p14:creationId xmlns:p14="http://schemas.microsoft.com/office/powerpoint/2010/main" val="283037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Helvetica" pitchFamily="2" charset="0"/>
              </a:rPr>
              <a:t>Finally, the proposed method removes vertices near the ground to avoid to Generate branches that are too close to the ground.</a:t>
            </a:r>
          </a:p>
          <a:p>
            <a:endParaRPr kumimoji="1" lang="en-US" altLang="ja-JP"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13</a:t>
            </a:fld>
            <a:endParaRPr kumimoji="1" lang="ja-JP" altLang="en-US"/>
          </a:p>
        </p:txBody>
      </p:sp>
    </p:spTree>
    <p:extLst>
      <p:ext uri="{BB962C8B-B14F-4D97-AF65-F5344CB8AC3E}">
        <p14:creationId xmlns:p14="http://schemas.microsoft.com/office/powerpoint/2010/main" val="379816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11436"/>
            <a:ext cx="5486400" cy="3600450"/>
          </a:xfrm>
        </p:spPr>
        <p:txBody>
          <a:bodyPr/>
          <a:lstStyle/>
          <a:p>
            <a:r>
              <a:rPr kumimoji="1" lang="en-US" altLang="ja-JP" dirty="0"/>
              <a:t>After vertex generation, directed Edges are generated between two vertices that  satisfies two constraints: distance and horizontal tiling constraint.</a:t>
            </a:r>
          </a:p>
          <a:p>
            <a:r>
              <a:rPr kumimoji="1" lang="en-US" altLang="ja-JP" dirty="0"/>
              <a:t>The distance constraint is to limit the vertices to those near each vertex.</a:t>
            </a:r>
          </a:p>
          <a:p>
            <a:r>
              <a:rPr kumimoji="1" lang="en-US" altLang="ja-JP" dirty="0"/>
              <a:t>And, the horizontal tiling constraint limit the elevation angle of edges within certain range.</a:t>
            </a:r>
          </a:p>
          <a:p>
            <a:endParaRPr kumimoji="1" lang="en-US" altLang="ja-JP" dirty="0"/>
          </a:p>
          <a:p>
            <a:r>
              <a:rPr kumimoji="1" lang="en-US" altLang="ja-JP" dirty="0"/>
              <a:t>---- button  -----</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Helvetica" pitchFamily="2" charset="0"/>
              </a:rPr>
              <a:t>Due to these two constraints, bidirectional edges are generated when the horizontal tiling constraint is satisfied.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Helvetica" pitchFamily="2" charset="0"/>
              </a:rPr>
              <a:t>And, Downward edges are generated between vertices not satisfying horizontal tiling constraint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Helvetica" pitchFamily="2" charset="0"/>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14</a:t>
            </a:fld>
            <a:endParaRPr kumimoji="1" lang="ja-JP" altLang="en-US"/>
          </a:p>
        </p:txBody>
      </p:sp>
    </p:spTree>
    <p:extLst>
      <p:ext uri="{BB962C8B-B14F-4D97-AF65-F5344CB8AC3E}">
        <p14:creationId xmlns:p14="http://schemas.microsoft.com/office/powerpoint/2010/main" val="257482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After constructing the Road map graph, </a:t>
            </a:r>
            <a:r>
              <a:rPr lang="en-US" altLang="ja-JP" dirty="0"/>
              <a:t>t</a:t>
            </a:r>
            <a:r>
              <a:rPr kumimoji="1" lang="en-US" altLang="ja-JP" dirty="0"/>
              <a:t>he proposed method </a:t>
            </a:r>
            <a:r>
              <a:rPr lang="en-US" altLang="ja-JP" dirty="0">
                <a:solidFill>
                  <a:srgbClr val="000000"/>
                </a:solidFill>
                <a:effectLst/>
                <a:latin typeface="Helvetica" pitchFamily="2" charset="0"/>
              </a:rPr>
              <a:t>iteratively finds optimal path on the graph and generates stems along the paths</a:t>
            </a:r>
            <a:r>
              <a:rPr lang="en-US" altLang="ja-JP" dirty="0"/>
              <a:t>.</a:t>
            </a:r>
            <a:endParaRPr kumimoji="1" lang="en-US" altLang="ja-JP" dirty="0"/>
          </a:p>
          <a:p>
            <a:endParaRPr kumimoji="1" lang="en-US" altLang="ja-JP" dirty="0"/>
          </a:p>
          <a:p>
            <a:r>
              <a:rPr kumimoji="1" lang="en-US" altLang="ja-JP" dirty="0"/>
              <a:t>----- button ------</a:t>
            </a:r>
          </a:p>
          <a:p>
            <a:r>
              <a:rPr kumimoji="1" lang="en-US" altLang="ja-JP" dirty="0"/>
              <a:t>This movie shows the generation process.</a:t>
            </a:r>
          </a:p>
          <a:p>
            <a:endParaRPr kumimoji="1" lang="en-US" altLang="ja-JP" dirty="0"/>
          </a:p>
          <a:p>
            <a:r>
              <a:rPr kumimoji="1" lang="en-US" altLang="ja-JP" dirty="0"/>
              <a:t>Each iteration consists three steps. </a:t>
            </a:r>
          </a:p>
          <a:p>
            <a:r>
              <a:rPr lang="en-US" altLang="ja-JP" dirty="0"/>
              <a:t>First , Calculate sparsity to make </a:t>
            </a:r>
            <a:r>
              <a:rPr lang="en-US" altLang="ja-JP" sz="1200" b="1" dirty="0">
                <a:solidFill>
                  <a:schemeClr val="tx2">
                    <a:lumMod val="75000"/>
                    <a:lumOff val="25000"/>
                  </a:schemeClr>
                </a:solidFill>
                <a:effectLst/>
                <a:latin typeface="Helvetica" pitchFamily="2" charset="0"/>
              </a:rPr>
              <a:t>Spaced arrangement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the movie, The white and red circles represent sparsity.</a:t>
            </a:r>
            <a:endParaRPr lang="en-US" altLang="ja-JP" dirty="0"/>
          </a:p>
          <a:p>
            <a:r>
              <a:rPr lang="en-US" altLang="ja-JP" dirty="0"/>
              <a:t>Second, Determine stem tip.</a:t>
            </a:r>
          </a:p>
          <a:p>
            <a:r>
              <a:rPr lang="en-US" altLang="ja-JP" dirty="0"/>
              <a:t>Finally, Solve path finding using</a:t>
            </a:r>
            <a:r>
              <a:rPr kumimoji="1" lang="en-US" altLang="ja-JP" dirty="0"/>
              <a:t> Dijkstra algorithm.</a:t>
            </a:r>
          </a:p>
          <a:p>
            <a:r>
              <a:rPr lang="en-US" altLang="ja-JP" dirty="0"/>
              <a:t>.</a:t>
            </a:r>
          </a:p>
          <a:p>
            <a:endParaRPr lang="en-US" altLang="ja-JP" dirty="0"/>
          </a:p>
          <a:p>
            <a:r>
              <a:rPr lang="en-US" altLang="ja-JP" dirty="0"/>
              <a:t>This pathfinding is based on three training criteria, (---button---) as shown in the top right corner.</a:t>
            </a:r>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button ------</a:t>
            </a:r>
            <a:endParaRPr lang="en-US" altLang="ja-JP" dirty="0"/>
          </a:p>
          <a:p>
            <a:r>
              <a:rPr lang="en-US" altLang="ja-JP" dirty="0"/>
              <a:t>(</a:t>
            </a:r>
            <a:r>
              <a:rPr lang="ja-JP" altLang="en-US"/>
              <a:t>右上に各スライドで説明している要素がどの基準をもとにしているか、右上に表示していることを伝えたい</a:t>
            </a:r>
            <a:r>
              <a:rPr lang="en-US" altLang="ja-JP" dirty="0"/>
              <a:t>)</a:t>
            </a:r>
            <a:r>
              <a:rPr lang="ja-JP" altLang="en-US"/>
              <a:t>　←↑のセリフに加えたくらいで、長く言わなくても良いと思います。</a:t>
            </a:r>
            <a:endParaRPr lang="en-US" altLang="ja-JP" dirty="0"/>
          </a:p>
          <a:p>
            <a:r>
              <a:rPr lang="en-US" altLang="ja-JP" dirty="0"/>
              <a:t>The top right-hand corner of each slide indicates which training criteria the element discussed on that slide is based on.</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15</a:t>
            </a:fld>
            <a:endParaRPr kumimoji="1" lang="ja-JP" altLang="en-US"/>
          </a:p>
        </p:txBody>
      </p:sp>
    </p:spTree>
    <p:extLst>
      <p:ext uri="{BB962C8B-B14F-4D97-AF65-F5344CB8AC3E}">
        <p14:creationId xmlns:p14="http://schemas.microsoft.com/office/powerpoint/2010/main" val="36943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08102" y="4400550"/>
            <a:ext cx="5486400" cy="3600450"/>
          </a:xfrm>
        </p:spPr>
        <p:txBody>
          <a:bodyPr/>
          <a:lstStyle/>
          <a:p>
            <a:r>
              <a:rPr kumimoji="1" lang="en-US" altLang="ja-JP" dirty="0"/>
              <a:t>At the beginning of each iteration, </a:t>
            </a:r>
            <a:r>
              <a:rPr lang="en-US" altLang="ja-JP" dirty="0">
                <a:solidFill>
                  <a:schemeClr val="tx1"/>
                </a:solidFill>
                <a:effectLst/>
                <a:latin typeface="Helvetica Light" panose="020B0403020202020204" pitchFamily="34" charset="0"/>
              </a:rPr>
              <a:t>Sparsity </a:t>
            </a:r>
            <a:r>
              <a:rPr lang="en-US" altLang="ja-JP" dirty="0">
                <a:solidFill>
                  <a:schemeClr val="tx1"/>
                </a:solidFill>
                <a:latin typeface="Helvetica Light" panose="020B0403020202020204" pitchFamily="34" charset="0"/>
              </a:rPr>
              <a:t>is calculated </a:t>
            </a:r>
            <a:r>
              <a:rPr lang="en-US" altLang="ja-JP" dirty="0">
                <a:latin typeface="Helvetica Light" panose="020B0403020202020204" pitchFamily="34" charset="0"/>
              </a:rPr>
              <a:t>at</a:t>
            </a:r>
            <a:r>
              <a:rPr lang="en-US" altLang="ja-JP" dirty="0">
                <a:solidFill>
                  <a:schemeClr val="tx1"/>
                </a:solidFill>
                <a:latin typeface="Helvetica Light" panose="020B0403020202020204" pitchFamily="34" charset="0"/>
              </a:rPr>
              <a:t> each vertex for </a:t>
            </a:r>
            <a:r>
              <a:rPr lang="en-US" altLang="ja-JP" dirty="0">
                <a:solidFill>
                  <a:schemeClr val="tx1"/>
                </a:solidFill>
                <a:effectLst/>
                <a:latin typeface="Helvetica Light" panose="020B0403020202020204" pitchFamily="34" charset="0"/>
              </a:rPr>
              <a:t>Spaced arrangement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schemeClr val="tx1"/>
              </a:solidFill>
              <a:effectLst/>
              <a:latin typeface="Helvetica Light" panose="020B0403020202020204" pitchFamily="34" charset="0"/>
            </a:endParaRPr>
          </a:p>
          <a:p>
            <a:r>
              <a:rPr kumimoji="1" lang="en-US" altLang="ja-JP" dirty="0"/>
              <a:t>The sparsity represents the shortest distance from the stems that are arranged horizontally  (</a:t>
            </a:r>
            <a:r>
              <a:rPr lang="ja-JP" altLang="en-US"/>
              <a:t>わかりやすさ優先で修正しましたがどうですか？</a:t>
            </a:r>
            <a:r>
              <a:rPr kumimoji="1" lang="en-US" altLang="ja-JP" dirty="0"/>
              <a:t>)</a:t>
            </a:r>
          </a:p>
          <a:p>
            <a:r>
              <a:rPr kumimoji="1" lang="en-US" altLang="ja-JP" dirty="0"/>
              <a:t>---- button  -----</a:t>
            </a:r>
          </a:p>
          <a:p>
            <a:r>
              <a:rPr kumimoji="1" lang="en-US" altLang="ja-JP" dirty="0"/>
              <a:t>The vertices that satisfy the horizontal tiling constraint are shown by the yellow circle.</a:t>
            </a:r>
          </a:p>
          <a:p>
            <a:r>
              <a:rPr kumimoji="1" lang="en-US" altLang="ja-JP" dirty="0"/>
              <a:t>The further away a vertex is from already placed stems, the higher the sparsity, and the new branch will pass through the vertex with the higher sparsity.</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button  -----</a:t>
            </a:r>
          </a:p>
          <a:p>
            <a:r>
              <a:rPr kumimoji="1" lang="en-US" altLang="ja-JP" dirty="0"/>
              <a:t>Then, </a:t>
            </a:r>
            <a:r>
              <a:rPr lang="en-US" altLang="ja-JP" dirty="0"/>
              <a:t>Normalized</a:t>
            </a:r>
            <a:r>
              <a:rPr kumimoji="1" lang="en-US" altLang="ja-JP" dirty="0"/>
              <a:t> values are </a:t>
            </a:r>
            <a:r>
              <a:rPr lang="en-US" altLang="ja-JP" dirty="0"/>
              <a:t>used </a:t>
            </a:r>
            <a:r>
              <a:rPr kumimoji="1" lang="en-US" altLang="ja-JP" dirty="0"/>
              <a:t>among all vertices</a:t>
            </a:r>
            <a:endParaRPr kumimoji="1" lang="ja-JP" altLang="en-US"/>
          </a:p>
          <a:p>
            <a:endParaRPr kumimoji="1" lang="en-US" altLang="ja-JP"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16</a:t>
            </a:fld>
            <a:endParaRPr kumimoji="1" lang="ja-JP" altLang="en-US"/>
          </a:p>
        </p:txBody>
      </p:sp>
    </p:spTree>
    <p:extLst>
      <p:ext uri="{BB962C8B-B14F-4D97-AF65-F5344CB8AC3E}">
        <p14:creationId xmlns:p14="http://schemas.microsoft.com/office/powerpoint/2010/main" val="358852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effectLst/>
                <a:latin typeface="Helvetica Light" panose="020B0403020202020204" pitchFamily="34" charset="0"/>
              </a:rPr>
              <a:t>the new stem tip is located by greedy search. </a:t>
            </a:r>
          </a:p>
          <a:p>
            <a:r>
              <a:rPr lang="en-US" altLang="ja-JP" dirty="0">
                <a:effectLst/>
                <a:latin typeface="Helvetica Light" panose="020B0403020202020204" pitchFamily="34" charset="0"/>
              </a:rPr>
              <a:t>It is determined by the vertex that maximizes the objective function shown here.</a:t>
            </a:r>
          </a:p>
          <a:p>
            <a:endParaRPr lang="en-US" altLang="ja-JP" dirty="0">
              <a:effectLst/>
              <a:latin typeface="Helvetica Light" panose="020B0403020202020204" pitchFamily="34" charset="0"/>
            </a:endParaRPr>
          </a:p>
          <a:p>
            <a:r>
              <a:rPr kumimoji="1" lang="en-US" altLang="ja-JP" dirty="0"/>
              <a:t>This objective function is a weighted sum of three terms</a:t>
            </a:r>
          </a:p>
          <a:p>
            <a:r>
              <a:rPr kumimoji="1" lang="en-US" altLang="ja-JP" dirty="0"/>
              <a:t>The first term represents the sparsity, and </a:t>
            </a:r>
            <a:r>
              <a:rPr kumimoji="1" lang="en-US" altLang="ja-JP" dirty="0">
                <a:latin typeface="Helvetica Light" panose="020B0403020202020204" pitchFamily="34" charset="0"/>
              </a:rPr>
              <a:t>the last term is random value.</a:t>
            </a:r>
            <a:endParaRPr kumimoji="1" lang="ja-JP" altLang="en-US"/>
          </a:p>
          <a:p>
            <a:endParaRPr kumimoji="1" lang="en-US" altLang="ja-JP" dirty="0"/>
          </a:p>
          <a:p>
            <a:r>
              <a:rPr kumimoji="1" lang="en-US" altLang="ja-JP" dirty="0"/>
              <a:t>------- button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button ---------</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second term represents the distance from the root.</a:t>
            </a:r>
          </a:p>
          <a:p>
            <a:r>
              <a:rPr kumimoji="1" lang="en-US" altLang="ja-JP" dirty="0"/>
              <a:t>This term is expressed by the following formula.</a:t>
            </a:r>
          </a:p>
          <a:p>
            <a:r>
              <a:rPr kumimoji="1" lang="en-US" altLang="ja-JP" dirty="0"/>
              <a:t>In the scaling matrix, µ is r</a:t>
            </a:r>
            <a:r>
              <a:rPr lang="en-US" altLang="ja-JP" dirty="0">
                <a:latin typeface="Helvetica Light" panose="020B0403020202020204" pitchFamily="34" charset="0"/>
              </a:rPr>
              <a:t>educing vertical effects.</a:t>
            </a: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17</a:t>
            </a:fld>
            <a:endParaRPr kumimoji="1" lang="ja-JP" altLang="en-US"/>
          </a:p>
        </p:txBody>
      </p:sp>
    </p:spTree>
    <p:extLst>
      <p:ext uri="{BB962C8B-B14F-4D97-AF65-F5344CB8AC3E}">
        <p14:creationId xmlns:p14="http://schemas.microsoft.com/office/powerpoint/2010/main" val="45785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weight of the edge through the </a:t>
            </a:r>
            <a:r>
              <a:rPr kumimoji="1" lang="en-US" altLang="ja-JP" dirty="0" err="1"/>
              <a:t>i-th</a:t>
            </a:r>
            <a:r>
              <a:rPr kumimoji="1" lang="en-US" altLang="ja-JP" dirty="0"/>
              <a:t> and j-</a:t>
            </a:r>
            <a:r>
              <a:rPr kumimoji="1" lang="en-US" altLang="ja-JP" dirty="0" err="1"/>
              <a:t>th</a:t>
            </a:r>
            <a:r>
              <a:rPr kumimoji="1" lang="en-US" altLang="ja-JP" dirty="0"/>
              <a:t> vertices is given by the formula </a:t>
            </a:r>
            <a:r>
              <a:rPr lang="en-US" altLang="ja-JP" dirty="0">
                <a:effectLst/>
                <a:latin typeface="Helvetica Light" panose="020B0403020202020204" pitchFamily="34" charset="0"/>
              </a:rPr>
              <a:t>shown here.</a:t>
            </a:r>
            <a:endParaRPr kumimoji="1" lang="en-US" altLang="ja-JP" dirty="0"/>
          </a:p>
          <a:p>
            <a:r>
              <a:rPr kumimoji="1" lang="en-US" altLang="ja-JP" dirty="0"/>
              <a:t>The first term represents the distance between two vertices.</a:t>
            </a:r>
          </a:p>
          <a:p>
            <a:r>
              <a:rPr kumimoji="1" lang="en-US" altLang="ja-JP" dirty="0"/>
              <a:t>and the second term represents the sparsity.</a:t>
            </a:r>
          </a:p>
          <a:p>
            <a:r>
              <a:rPr kumimoji="1" lang="en-US" altLang="ja-JP" dirty="0"/>
              <a:t>This term takes smaller values for higher sparsity, and reduces the weight of edges in unplaced areas</a:t>
            </a:r>
          </a:p>
          <a:p>
            <a:r>
              <a:rPr kumimoji="1" lang="en-US" altLang="ja-JP" dirty="0"/>
              <a:t>Then the last term makes the stem shape.</a:t>
            </a:r>
          </a:p>
          <a:p>
            <a:r>
              <a:rPr kumimoji="1" lang="en-US" altLang="ja-JP" dirty="0"/>
              <a:t>The </a:t>
            </a:r>
            <a:r>
              <a:rPr kumimoji="1" lang="en-US" altLang="ja-JP" dirty="0" err="1"/>
              <a:t>Omega_i</a:t>
            </a:r>
            <a:r>
              <a:rPr kumimoji="1" lang="en-US" altLang="ja-JP" dirty="0"/>
              <a:t> consists of two functions.</a:t>
            </a:r>
          </a:p>
          <a:p>
            <a:r>
              <a:rPr kumimoji="1" lang="en-US" altLang="ja-JP" dirty="0"/>
              <a:t>The first function make horizontal tiling.</a:t>
            </a:r>
          </a:p>
          <a:p>
            <a:r>
              <a:rPr kumimoji="1" lang="en-US" altLang="ja-JP" dirty="0"/>
              <a:t>The second function creates an overhanging stem shape on the opposite side of the branch tip to the root position.</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18</a:t>
            </a:fld>
            <a:endParaRPr kumimoji="1" lang="ja-JP" altLang="en-US"/>
          </a:p>
        </p:txBody>
      </p:sp>
    </p:spTree>
    <p:extLst>
      <p:ext uri="{BB962C8B-B14F-4D97-AF65-F5344CB8AC3E}">
        <p14:creationId xmlns:p14="http://schemas.microsoft.com/office/powerpoint/2010/main" val="328321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Dijkstra Algorithm is </a:t>
            </a:r>
            <a:r>
              <a:rPr lang="en-US" altLang="ja-JP" dirty="0">
                <a:solidFill>
                  <a:srgbClr val="000000"/>
                </a:solidFill>
                <a:effectLst/>
                <a:latin typeface="Helvetica" pitchFamily="2" charset="0"/>
              </a:rPr>
              <a:t>applied for </a:t>
            </a:r>
            <a:r>
              <a:rPr lang="en-US" altLang="ja-JP" dirty="0"/>
              <a:t>the path finding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In this step, smooth curve constraint </a:t>
            </a:r>
            <a:r>
              <a:rPr lang="en-US" altLang="ja-JP" dirty="0">
                <a:solidFill>
                  <a:srgbClr val="000000"/>
                </a:solidFill>
                <a:effectLst/>
                <a:latin typeface="Helvetica" pitchFamily="2" charset="0"/>
              </a:rPr>
              <a:t>is also imposed to </a:t>
            </a:r>
            <a:r>
              <a:rPr lang="en-US" altLang="ja-JP" dirty="0"/>
              <a:t>restrict the combination of edges </a:t>
            </a:r>
            <a:r>
              <a:rPr lang="en-US" altLang="ja-JP" dirty="0">
                <a:solidFill>
                  <a:srgbClr val="000000"/>
                </a:solidFill>
                <a:effectLst/>
                <a:latin typeface="Helvetica" pitchFamily="2" charset="0"/>
              </a:rPr>
              <a:t>on the roadmap graph</a:t>
            </a:r>
            <a:endParaRPr lang="en-US" altLang="ja-JP" b="0" i="1" dirty="0">
              <a:latin typeface="Cambria Math" panose="02040503050406030204" pitchFamily="18" charset="0"/>
            </a:endParaRPr>
          </a:p>
          <a:p>
            <a:r>
              <a:rPr lang="en-US" altLang="ja-JP" dirty="0">
                <a:effectLst/>
                <a:latin typeface="Helvetica Light" panose="020B0403020202020204" pitchFamily="34" charset="0"/>
              </a:rPr>
              <a:t>Combinations where two edges are sharply connected are excluded </a:t>
            </a:r>
            <a:r>
              <a:rPr lang="en-US" altLang="ja-JP" dirty="0"/>
              <a:t>to avoid sharp stem bend.</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19</a:t>
            </a:fld>
            <a:endParaRPr kumimoji="1" lang="ja-JP" altLang="en-US"/>
          </a:p>
        </p:txBody>
      </p:sp>
    </p:spTree>
    <p:extLst>
      <p:ext uri="{BB962C8B-B14F-4D97-AF65-F5344CB8AC3E}">
        <p14:creationId xmlns:p14="http://schemas.microsoft.com/office/powerpoint/2010/main" val="319726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Roses are often found in botanical gardens.</a:t>
            </a:r>
          </a:p>
          <a:p>
            <a:r>
              <a:rPr lang="en-US" altLang="ja-JP" dirty="0">
                <a:latin typeface="Helvetica Light" panose="020B0403020202020204" pitchFamily="34" charset="0"/>
              </a:rPr>
              <a:t>Gardeners make  </a:t>
            </a:r>
            <a:r>
              <a:rPr lang="en-US" altLang="ja-JP" dirty="0">
                <a:effectLst/>
                <a:latin typeface="Helvetica Light" panose="020B0403020202020204" pitchFamily="34" charset="0"/>
              </a:rPr>
              <a:t>unique tree forms of </a:t>
            </a:r>
            <a:r>
              <a:rPr lang="en-US" altLang="ja-JP" dirty="0">
                <a:latin typeface="Helvetica Light" panose="020B0403020202020204" pitchFamily="34" charset="0"/>
              </a:rPr>
              <a:t>climbing roses</a:t>
            </a:r>
            <a:r>
              <a:rPr lang="en-US" altLang="ja-JP" dirty="0">
                <a:effectLst/>
                <a:latin typeface="Helvetica Light" panose="020B0403020202020204" pitchFamily="34" charset="0"/>
              </a:rPr>
              <a:t> by manually fixing the stems on supporting structures.</a:t>
            </a:r>
          </a:p>
          <a:p>
            <a:endParaRPr kumimoji="1" lang="en-US" altLang="ja-JP" dirty="0">
              <a:effectLst/>
              <a:latin typeface="Helvetica Light" panose="020B0403020202020204" pitchFamily="34" charset="0"/>
            </a:endParaRPr>
          </a:p>
          <a:p>
            <a:r>
              <a:rPr kumimoji="1" lang="en-US" altLang="ja-JP" dirty="0">
                <a:effectLst/>
                <a:latin typeface="Helvetica Light" panose="020B0403020202020204" pitchFamily="34" charset="0"/>
              </a:rPr>
              <a:t>This artificial care affects the tree shape, so knowledge of this care is necessary to create </a:t>
            </a:r>
            <a:r>
              <a:rPr lang="en-US" altLang="ja-JP" dirty="0">
                <a:latin typeface="Helvetica Light" panose="020B0403020202020204" pitchFamily="34" charset="0"/>
              </a:rPr>
              <a:t>the </a:t>
            </a:r>
            <a:r>
              <a:rPr kumimoji="1" lang="en-US" altLang="ja-JP" dirty="0">
                <a:effectLst/>
                <a:latin typeface="Helvetica Light" panose="020B0403020202020204" pitchFamily="34" charset="0"/>
              </a:rPr>
              <a:t>convincing 3D models.</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a:t>
            </a:r>
            <a:r>
              <a:rPr kumimoji="1" lang="en-US" altLang="ja-JP" dirty="0"/>
              <a:t>e propose a Procedural modelling method </a:t>
            </a:r>
            <a:r>
              <a:rPr lang="en-US" altLang="ja-JP" dirty="0">
                <a:solidFill>
                  <a:srgbClr val="000000"/>
                </a:solidFill>
                <a:effectLst/>
                <a:latin typeface="Helvetica" pitchFamily="2" charset="0"/>
              </a:rPr>
              <a:t>incorporating</a:t>
            </a:r>
            <a:r>
              <a:rPr kumimoji="1" lang="en-US" altLang="ja-JP" dirty="0"/>
              <a:t> knowledge of artificial cares and plant ecology.</a:t>
            </a:r>
          </a:p>
          <a:p>
            <a:r>
              <a:rPr lang="en-US" altLang="ja-JP" dirty="0">
                <a:solidFill>
                  <a:srgbClr val="000000"/>
                </a:solidFill>
                <a:effectLst/>
                <a:latin typeface="Helvetica" pitchFamily="2" charset="0"/>
              </a:rPr>
              <a:t>Our key idea is to use iterative path finding algorithm to generate the tree shape.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effectLst/>
                <a:latin typeface="Helvetica" pitchFamily="2" charset="0"/>
              </a:rPr>
              <a:t>The knowledge about the rose planting is used to design the objective function and some constraints of the path finding algorithm. </a:t>
            </a:r>
          </a:p>
          <a:p>
            <a:endParaRPr kumimoji="1" lang="en-US" altLang="ja-JP"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a:t>
            </a:fld>
            <a:endParaRPr kumimoji="1" lang="ja-JP" altLang="en-US"/>
          </a:p>
        </p:txBody>
      </p:sp>
    </p:spTree>
    <p:extLst>
      <p:ext uri="{BB962C8B-B14F-4D97-AF65-F5344CB8AC3E}">
        <p14:creationId xmlns:p14="http://schemas.microsoft.com/office/powerpoint/2010/main" val="429413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explain the Experimental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figure on the left shows a photograph of real climbing rose, and the right shows the results generated </a:t>
            </a:r>
            <a:r>
              <a:rPr lang="en-US" altLang="ja-JP" dirty="0">
                <a:solidFill>
                  <a:srgbClr val="000000"/>
                </a:solidFill>
                <a:effectLst/>
                <a:latin typeface="Helvetica" pitchFamily="2" charset="0"/>
              </a:rPr>
              <a:t>to mimic it</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Helvetica" panose="020B0604020202020204" pitchFamily="34" charset="0"/>
                <a:cs typeface="Helvetica" panose="020B0604020202020204" pitchFamily="34" charset="0"/>
              </a:rPr>
              <a:t>Multiple stems are arranged with 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Helvetica" panose="020B0604020202020204" pitchFamily="34" charset="0"/>
                <a:cs typeface="Helvetica" panose="020B0604020202020204" pitchFamily="34" charset="0"/>
              </a:rPr>
              <a:t>Similarly to the left climbing rose, </a:t>
            </a:r>
            <a:r>
              <a:rPr lang="en-US" altLang="ja-JP" sz="1200" dirty="0">
                <a:latin typeface="Helvetica" panose="020B0604020202020204" pitchFamily="34" charset="0"/>
                <a:cs typeface="Helvetica" panose="020B0604020202020204" pitchFamily="34" charset="0"/>
              </a:rPr>
              <a:t>Flowers lining up on horizontally trained stems</a:t>
            </a:r>
            <a:endParaRPr lang="ja-JP" altLang="en-US" sz="120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Helvetica" panose="020B0604020202020204" pitchFamily="34" charset="0"/>
              <a:cs typeface="Helvetica" panose="020B0604020202020204" pitchFamily="34" charset="0"/>
            </a:endParaRP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20</a:t>
            </a:fld>
            <a:endParaRPr kumimoji="1" lang="ja-JP" altLang="en-US"/>
          </a:p>
        </p:txBody>
      </p:sp>
    </p:spTree>
    <p:extLst>
      <p:ext uri="{BB962C8B-B14F-4D97-AF65-F5344CB8AC3E}">
        <p14:creationId xmlns:p14="http://schemas.microsoft.com/office/powerpoint/2010/main" val="307097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effectLst/>
                <a:latin typeface="Helvetica" pitchFamily="2" charset="0"/>
              </a:rPr>
              <a:t>This Figure shows the difference in the number of roadmap graph vertices. from left to right.</a:t>
            </a:r>
            <a:endParaRPr kumimoji="1" lang="en-US" altLang="ja-JP" i="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effectLst/>
                <a:latin typeface="Helvetica" pitchFamily="2" charset="0"/>
              </a:rPr>
              <a:t>The left result is failed due to insufficient number of vertices </a:t>
            </a:r>
            <a:r>
              <a:rPr lang="en-US" altLang="ja-JP" dirty="0">
                <a:effectLst/>
                <a:latin typeface="Helvetica" pitchFamily="2" charset="0"/>
              </a:rPr>
              <a:t>as shown in the roadmap graph</a:t>
            </a:r>
            <a:endParaRPr lang="en-US" altLang="ja-JP" i="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effectLst/>
                <a:latin typeface="Helvetica" pitchFamily="2" charset="0"/>
              </a:rPr>
              <a:t>Also, the results on the right are too smooth.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i="0" dirty="0">
                <a:effectLst/>
                <a:latin typeface="Helvetica" pitchFamily="2" charset="0"/>
              </a:rPr>
              <a:t>Therefore,</a:t>
            </a:r>
            <a:r>
              <a:rPr lang="ja-JP" altLang="en-US" b="1" i="0">
                <a:effectLst/>
                <a:latin typeface="Helvetica" pitchFamily="2" charset="0"/>
              </a:rPr>
              <a:t> </a:t>
            </a:r>
            <a:r>
              <a:rPr lang="en-US" altLang="ja-JP" b="1" i="0" dirty="0">
                <a:effectLst/>
                <a:latin typeface="Helvetica" pitchFamily="2" charset="0"/>
              </a:rPr>
              <a:t>The choice of the number of vertices is important </a:t>
            </a:r>
            <a:r>
              <a:rPr lang="en-US" altLang="ja-JP" dirty="0">
                <a:effectLst/>
                <a:latin typeface="Helvetica" pitchFamily="2" charset="0"/>
              </a:rPr>
              <a:t>to produce natural results</a:t>
            </a:r>
            <a:r>
              <a:rPr lang="en-US" altLang="ja-JP" b="1" i="0" dirty="0">
                <a:effectLst/>
                <a:latin typeface="Helvetica" pitchFamily="2" charset="0"/>
              </a:rPr>
              <a:t>.</a:t>
            </a: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21</a:t>
            </a:fld>
            <a:endParaRPr kumimoji="1" lang="ja-JP" altLang="en-US"/>
          </a:p>
        </p:txBody>
      </p:sp>
    </p:spTree>
    <p:extLst>
      <p:ext uri="{BB962C8B-B14F-4D97-AF65-F5344CB8AC3E}">
        <p14:creationId xmlns:p14="http://schemas.microsoft.com/office/powerpoint/2010/main" val="3384757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i="0" dirty="0">
                <a:effectLst/>
                <a:latin typeface="Helvetica" pitchFamily="2" charset="0"/>
              </a:rPr>
              <a:t>This Figure shows the difference </a:t>
            </a:r>
            <a:r>
              <a:rPr kumimoji="1" lang="en-US" altLang="ja-JP" dirty="0"/>
              <a:t>by the wall shape</a:t>
            </a:r>
          </a:p>
          <a:p>
            <a:endParaRPr kumimoji="1" lang="en-US" altLang="ja-JP" b="1" dirty="0"/>
          </a:p>
          <a:p>
            <a:r>
              <a:rPr lang="en-US" altLang="ja-JP" i="0" dirty="0">
                <a:effectLst/>
                <a:latin typeface="Helvetica" pitchFamily="2" charset="0"/>
              </a:rPr>
              <a:t>The proposed method successfully produced convincing stem arrangements for arbitrary wall</a:t>
            </a:r>
            <a:r>
              <a:rPr lang="en-US" altLang="ja-JP" dirty="0">
                <a:latin typeface="Helvetica" pitchFamily="2" charset="0"/>
              </a:rPr>
              <a:t> </a:t>
            </a:r>
            <a:r>
              <a:rPr lang="en-US" altLang="ja-JP" i="0" dirty="0">
                <a:effectLst/>
                <a:latin typeface="Helvetica" pitchFamily="2" charset="0"/>
              </a:rPr>
              <a:t>sizes.</a:t>
            </a:r>
          </a:p>
          <a:p>
            <a:endParaRPr lang="en-US" altLang="ja-JP" i="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effectLst/>
                <a:latin typeface="Helvetica" pitchFamily="2" charset="0"/>
              </a:rPr>
              <a:t>However, there were fewer branches growing horizontally </a:t>
            </a:r>
            <a:r>
              <a:rPr lang="en-US" altLang="ja-JP" dirty="0">
                <a:effectLst/>
                <a:latin typeface="Helvetica" pitchFamily="2" charset="0"/>
              </a:rPr>
              <a:t>on the vertical</a:t>
            </a:r>
            <a:r>
              <a:rPr lang="en-US" altLang="ja-JP" i="0" dirty="0">
                <a:effectLst/>
                <a:latin typeface="Helvetica" pitchFamily="2" charset="0"/>
              </a:rPr>
              <a:t> wall, resulting in fewer flowers and leaves, as shown on the left side.</a:t>
            </a:r>
          </a:p>
          <a:p>
            <a:r>
              <a:rPr lang="en-US" altLang="ja-JP" i="0" dirty="0">
                <a:effectLst/>
                <a:latin typeface="Helvetica" pitchFamily="2" charset="0"/>
              </a:rPr>
              <a:t>To avoid this problem, the gardener actually increases the horizontal portion of the branch , by widening the branching of the stem , or by fixing the branch to the wall in an S-shape, both of which are not considered in the proposed method.</a:t>
            </a:r>
          </a:p>
          <a:p>
            <a:endParaRPr lang="en-US" altLang="ja-JP" i="0" dirty="0">
              <a:effectLst/>
              <a:latin typeface="Helvetica" pitchFamily="2" charset="0"/>
            </a:endParaRP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22</a:t>
            </a:fld>
            <a:endParaRPr kumimoji="1" lang="ja-JP" altLang="en-US"/>
          </a:p>
        </p:txBody>
      </p:sp>
    </p:spTree>
    <p:extLst>
      <p:ext uri="{BB962C8B-B14F-4D97-AF65-F5344CB8AC3E}">
        <p14:creationId xmlns:p14="http://schemas.microsoft.com/office/powerpoint/2010/main" val="1022242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figure is a rendering result.</a:t>
            </a:r>
          </a:p>
          <a:p>
            <a:endParaRPr kumimoji="1" lang="en-US" altLang="ja-JP" dirty="0"/>
          </a:p>
          <a:p>
            <a:r>
              <a:rPr lang="en-US" altLang="ja-JP" i="0" dirty="0">
                <a:effectLst/>
                <a:latin typeface="Helvetica" pitchFamily="2" charset="0"/>
              </a:rPr>
              <a:t>We also conducted subjective evaluations through interviews with rose experts to identify the limitations. </a:t>
            </a:r>
          </a:p>
          <a:p>
            <a:r>
              <a:rPr lang="en-US" altLang="ja-JP" i="0" dirty="0">
                <a:effectLst/>
                <a:latin typeface="Helvetica" pitchFamily="2" charset="0"/>
              </a:rPr>
              <a:t>The three training criteria are valid, and the generated results satisfy them.</a:t>
            </a:r>
          </a:p>
          <a:p>
            <a:r>
              <a:rPr lang="en-US" altLang="ja-JP" i="0" dirty="0">
                <a:effectLst/>
                <a:latin typeface="Helvetica" pitchFamily="2" charset="0"/>
              </a:rPr>
              <a:t>But, additional criteria, such as variety-specific training, were also suggested for more convincing results.</a:t>
            </a:r>
          </a:p>
          <a:p>
            <a:endParaRPr lang="en-US" altLang="ja-JP" i="0" dirty="0">
              <a:effectLst/>
              <a:latin typeface="Helvetica" pitchFamily="2" charset="0"/>
            </a:endParaRPr>
          </a:p>
          <a:p>
            <a:r>
              <a:rPr lang="en-US" altLang="ja-JP" i="0" dirty="0">
                <a:effectLst/>
                <a:latin typeface="Helvetica" pitchFamily="2" charset="0"/>
              </a:rPr>
              <a:t>They also pointed out some shortcomings in the results</a:t>
            </a:r>
          </a:p>
          <a:p>
            <a:r>
              <a:rPr lang="en-US" altLang="ja-JP" i="0" dirty="0">
                <a:effectLst/>
                <a:latin typeface="Helvetica" pitchFamily="2" charset="0"/>
              </a:rPr>
              <a:t>For example, Stems near Root should be three-dimensional.</a:t>
            </a:r>
          </a:p>
          <a:p>
            <a:r>
              <a:rPr lang="en-US" altLang="ja-JP" i="0" dirty="0">
                <a:effectLst/>
                <a:latin typeface="Helvetica" pitchFamily="2" charset="0"/>
              </a:rPr>
              <a:t>They also suggested that the flower shapes should vary for each individual, considering differences in flowering time and speed</a:t>
            </a:r>
          </a:p>
          <a:p>
            <a:r>
              <a:rPr lang="en-US" altLang="ja-JP" i="0" dirty="0">
                <a:effectLst/>
                <a:latin typeface="Helvetica" pitchFamily="2" charset="0"/>
              </a:rPr>
              <a:t>Moreover, They suggested the introduction of branching in the main stems to improve the visual quality</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23</a:t>
            </a:fld>
            <a:endParaRPr kumimoji="1" lang="ja-JP" altLang="en-US"/>
          </a:p>
        </p:txBody>
      </p:sp>
    </p:spTree>
    <p:extLst>
      <p:ext uri="{BB962C8B-B14F-4D97-AF65-F5344CB8AC3E}">
        <p14:creationId xmlns:p14="http://schemas.microsoft.com/office/powerpoint/2010/main" val="343365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effectLst/>
                <a:latin typeface="Helvetica" pitchFamily="2" charset="0"/>
              </a:rPr>
              <a:t>In summary, we have proposed </a:t>
            </a:r>
            <a:r>
              <a:rPr lang="en-US" altLang="ja-JP" dirty="0"/>
              <a:t>the procedural modeling method for climbing roses</a:t>
            </a:r>
          </a:p>
          <a:p>
            <a:r>
              <a:rPr lang="en-US" altLang="ja-JP" dirty="0"/>
              <a:t>The proposed method is based on the artificial care called training </a:t>
            </a:r>
          </a:p>
          <a:p>
            <a:endParaRPr lang="en-US" altLang="ja-JP" dirty="0"/>
          </a:p>
          <a:p>
            <a:r>
              <a:rPr kumimoji="1" lang="en-US" altLang="ja-JP" dirty="0"/>
              <a:t>However, the Supporting structures are only 2D wall, and, </a:t>
            </a:r>
            <a:r>
              <a:rPr lang="en-US" altLang="ja-JP" dirty="0"/>
              <a:t>Stem</a:t>
            </a:r>
            <a:r>
              <a:rPr lang="ja-JP" altLang="en-US"/>
              <a:t> </a:t>
            </a:r>
            <a:r>
              <a:rPr lang="en-US" altLang="ja-JP" dirty="0"/>
              <a:t>roots are always the root position</a:t>
            </a:r>
          </a:p>
          <a:p>
            <a:endParaRPr kumimoji="1" lang="en-US" altLang="ja-JP" dirty="0"/>
          </a:p>
          <a:p>
            <a:r>
              <a:rPr kumimoji="1" lang="en-US" altLang="ja-JP" dirty="0"/>
              <a:t>In our future research, we plan to address these limitations in order to improve the quality of the generated tree of the system. </a:t>
            </a:r>
          </a:p>
          <a:p>
            <a:r>
              <a:rPr kumimoji="1" lang="en-US" altLang="ja-JP" b="1" dirty="0"/>
              <a:t>There is potential for the development of interactive operations such as controlling the density of branches by painting.</a:t>
            </a:r>
            <a:endParaRPr kumimoji="1" lang="ja-JP" altLang="en-US" b="1"/>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24</a:t>
            </a:fld>
            <a:endParaRPr kumimoji="1" lang="ja-JP" altLang="en-US"/>
          </a:p>
        </p:txBody>
      </p:sp>
    </p:spTree>
    <p:extLst>
      <p:ext uri="{BB962C8B-B14F-4D97-AF65-F5344CB8AC3E}">
        <p14:creationId xmlns:p14="http://schemas.microsoft.com/office/powerpoint/2010/main" val="105955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25</a:t>
            </a:fld>
            <a:endParaRPr kumimoji="1" lang="ja-JP" altLang="en-US"/>
          </a:p>
        </p:txBody>
      </p:sp>
    </p:spTree>
    <p:extLst>
      <p:ext uri="{BB962C8B-B14F-4D97-AF65-F5344CB8AC3E}">
        <p14:creationId xmlns:p14="http://schemas.microsoft.com/office/powerpoint/2010/main" val="4055452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26</a:t>
            </a:fld>
            <a:endParaRPr kumimoji="1" lang="ja-JP" altLang="en-US"/>
          </a:p>
        </p:txBody>
      </p:sp>
    </p:spTree>
    <p:extLst>
      <p:ext uri="{BB962C8B-B14F-4D97-AF65-F5344CB8AC3E}">
        <p14:creationId xmlns:p14="http://schemas.microsoft.com/office/powerpoint/2010/main" val="733258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t>The Dijkstra Algorithm is used for the path finding</a:t>
            </a:r>
          </a:p>
          <a:p>
            <a:r>
              <a:rPr lang="en-US" altLang="ja-JP" dirty="0"/>
              <a:t>However, smooth constraint restricts the combination of edges </a:t>
            </a:r>
            <a:endParaRPr lang="en-US" altLang="ja-JP" b="0" i="1" dirty="0">
              <a:latin typeface="Cambria Math" panose="02040503050406030204" pitchFamily="18" charset="0"/>
            </a:endParaRPr>
          </a:p>
          <a:p>
            <a:r>
              <a:rPr lang="en-US" altLang="ja-JP" dirty="0">
                <a:effectLst/>
                <a:latin typeface="Helvetica Light" panose="020B0403020202020204" pitchFamily="34" charset="0"/>
              </a:rPr>
              <a:t>Thi</a:t>
            </a:r>
            <a:r>
              <a:rPr lang="en-US" altLang="ja-JP" baseline="0" dirty="0">
                <a:effectLst/>
                <a:latin typeface="Helvetica Light" panose="020B0403020202020204" pitchFamily="34" charset="0"/>
              </a:rPr>
              <a:t>s constraint uses </a:t>
            </a:r>
            <a:r>
              <a:rPr lang="en-US" altLang="ja-JP" dirty="0">
                <a:effectLst/>
                <a:latin typeface="Helvetica Light" panose="020B0403020202020204" pitchFamily="34" charset="0"/>
              </a:rPr>
              <a:t>the inner product of two edges</a:t>
            </a:r>
            <a:endParaRPr kumimoji="1" lang="en-US" altLang="ja-JP" dirty="0"/>
          </a:p>
          <a:p>
            <a:r>
              <a:rPr kumimoji="1" lang="en-US" altLang="ja-JP" dirty="0"/>
              <a:t>The edges are not normalized when taking the inner product here.</a:t>
            </a:r>
          </a:p>
          <a:p>
            <a:r>
              <a:rPr kumimoji="1" lang="en-US" altLang="ja-JP" dirty="0"/>
              <a:t>This is because when the path is finally curved, the larger the two edges, the smoother it will be.</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27</a:t>
            </a:fld>
            <a:endParaRPr kumimoji="1" lang="ja-JP" altLang="en-US"/>
          </a:p>
        </p:txBody>
      </p:sp>
    </p:spTree>
    <p:extLst>
      <p:ext uri="{BB962C8B-B14F-4D97-AF65-F5344CB8AC3E}">
        <p14:creationId xmlns:p14="http://schemas.microsoft.com/office/powerpoint/2010/main" val="3121766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28</a:t>
            </a:fld>
            <a:endParaRPr kumimoji="1" lang="ja-JP" altLang="en-US"/>
          </a:p>
        </p:txBody>
      </p:sp>
    </p:spTree>
    <p:extLst>
      <p:ext uri="{BB962C8B-B14F-4D97-AF65-F5344CB8AC3E}">
        <p14:creationId xmlns:p14="http://schemas.microsoft.com/office/powerpoint/2010/main" val="3435328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29</a:t>
            </a:fld>
            <a:endParaRPr kumimoji="1" lang="ja-JP" altLang="en-US"/>
          </a:p>
        </p:txBody>
      </p:sp>
    </p:spTree>
    <p:extLst>
      <p:ext uri="{BB962C8B-B14F-4D97-AF65-F5344CB8AC3E}">
        <p14:creationId xmlns:p14="http://schemas.microsoft.com/office/powerpoint/2010/main" val="206810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explain the related work </a:t>
            </a:r>
          </a:p>
          <a:p>
            <a:endParaRPr kumimoji="1" lang="en-US" altLang="ja-JP" dirty="0"/>
          </a:p>
          <a:p>
            <a:r>
              <a:rPr kumimoji="1" lang="en-US" altLang="ja-JP" dirty="0"/>
              <a:t>There are many procedural modeling methods for plants.</a:t>
            </a:r>
          </a:p>
          <a:p>
            <a:r>
              <a:rPr kumimoji="1" lang="en-US" altLang="ja-JP" dirty="0"/>
              <a:t>However, they cannot generate well maintained plants</a:t>
            </a:r>
          </a:p>
          <a:p>
            <a:endParaRPr kumimoji="1" lang="en-US" altLang="ja-JP" dirty="0"/>
          </a:p>
          <a:p>
            <a:r>
              <a:rPr kumimoji="1" lang="en-US" altLang="ja-JP" dirty="0"/>
              <a:t>For Example, Studies Aim at General Trees such as the L-system and the Space colonization algorithm, are based on natural plants growth.</a:t>
            </a:r>
          </a:p>
          <a:p>
            <a:r>
              <a:rPr kumimoji="1" lang="en-US" altLang="ja-JP" dirty="0"/>
              <a:t>Therefore, they are not adaptable to well-tended plants.</a:t>
            </a:r>
          </a:p>
          <a:p>
            <a:endParaRPr kumimoji="1" lang="en-US" altLang="ja-JP" dirty="0"/>
          </a:p>
          <a:p>
            <a:r>
              <a:rPr kumimoji="1" lang="en-US" altLang="ja-JP" dirty="0"/>
              <a:t>On the other hand, there are some methods that target well-maintained plants.</a:t>
            </a:r>
          </a:p>
          <a:p>
            <a:r>
              <a:rPr kumimoji="1" lang="en-US" altLang="ja-JP" dirty="0"/>
              <a:t>However, these methods are limited in the types of plants and care they supporting structure.</a:t>
            </a:r>
          </a:p>
          <a:p>
            <a:endParaRPr kumimoji="1" lang="en-US" altLang="ja-JP" dirty="0"/>
          </a:p>
          <a:p>
            <a:r>
              <a:rPr kumimoji="1" lang="en-US" altLang="ja-JP" dirty="0"/>
              <a:t>In addition, the methods for climbing plants </a:t>
            </a:r>
            <a:r>
              <a:rPr lang="en-US" altLang="ja-JP" dirty="0"/>
              <a:t>only </a:t>
            </a:r>
            <a:r>
              <a:rPr kumimoji="1" lang="en-US" altLang="ja-JP" dirty="0"/>
              <a:t>consider the relationship between support and natural growth.</a:t>
            </a:r>
          </a:p>
          <a:p>
            <a:r>
              <a:rPr kumimoji="1" lang="en-US" altLang="ja-JP" dirty="0"/>
              <a:t>So, they can not generate climbing roses that are manually fixed to supports by gardeners.</a:t>
            </a:r>
            <a:endParaRPr kumimoji="1" lang="en-US" altLang="ja-JP" sz="1200" dirty="0"/>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3</a:t>
            </a:fld>
            <a:endParaRPr kumimoji="1" lang="ja-JP" altLang="en-US"/>
          </a:p>
        </p:txBody>
      </p:sp>
    </p:spTree>
    <p:extLst>
      <p:ext uri="{BB962C8B-B14F-4D97-AF65-F5344CB8AC3E}">
        <p14:creationId xmlns:p14="http://schemas.microsoft.com/office/powerpoint/2010/main" val="1129533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30</a:t>
            </a:fld>
            <a:endParaRPr kumimoji="1" lang="ja-JP" altLang="en-US"/>
          </a:p>
        </p:txBody>
      </p:sp>
    </p:spTree>
    <p:extLst>
      <p:ext uri="{BB962C8B-B14F-4D97-AF65-F5344CB8AC3E}">
        <p14:creationId xmlns:p14="http://schemas.microsoft.com/office/powerpoint/2010/main" val="226712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31</a:t>
            </a:fld>
            <a:endParaRPr kumimoji="1" lang="ja-JP" altLang="en-US"/>
          </a:p>
        </p:txBody>
      </p:sp>
    </p:spTree>
    <p:extLst>
      <p:ext uri="{BB962C8B-B14F-4D97-AF65-F5344CB8AC3E}">
        <p14:creationId xmlns:p14="http://schemas.microsoft.com/office/powerpoint/2010/main" val="191808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32</a:t>
            </a:fld>
            <a:endParaRPr kumimoji="1" lang="ja-JP" altLang="en-US"/>
          </a:p>
        </p:txBody>
      </p:sp>
    </p:spTree>
    <p:extLst>
      <p:ext uri="{BB962C8B-B14F-4D97-AF65-F5344CB8AC3E}">
        <p14:creationId xmlns:p14="http://schemas.microsoft.com/office/powerpoint/2010/main" val="59919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explain Two particularly relevant studies.</a:t>
            </a:r>
          </a:p>
          <a:p>
            <a:endParaRPr kumimoji="1" lang="en-US" altLang="ja-JP" dirty="0"/>
          </a:p>
          <a:p>
            <a:r>
              <a:rPr kumimoji="1" lang="en-US" altLang="ja-JP" dirty="0"/>
              <a:t>The Guiding vectors method generates natural trees by path finding algorithm.</a:t>
            </a:r>
          </a:p>
          <a:p>
            <a:r>
              <a:rPr kumimoji="1" lang="en-US" altLang="ja-JP" dirty="0"/>
              <a:t>Similar to our method, it generates a tree shape by iteratively solving a path search, where each branch is considered a path.</a:t>
            </a:r>
          </a:p>
          <a:p>
            <a:r>
              <a:rPr kumimoji="1" lang="en-US" altLang="ja-JP" dirty="0"/>
              <a:t>However, this method approximates naturally grown trees, whereas the proposed method approximates gardener’s care.</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effectLst/>
                <a:latin typeface="Helvetica" pitchFamily="2" charset="0"/>
              </a:rPr>
              <a:t>In our previous study, we proposed a procedural method for </a:t>
            </a:r>
            <a:r>
              <a:rPr kumimoji="1" lang="en-US" altLang="ja-JP" dirty="0"/>
              <a:t>shrub roses.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This method takes into account the care that controls the branching of shrub roses, However, in the case of climbing roses, the stem curve is also controlled.</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4</a:t>
            </a:fld>
            <a:endParaRPr kumimoji="1" lang="ja-JP" altLang="en-US"/>
          </a:p>
        </p:txBody>
      </p:sp>
    </p:spTree>
    <p:extLst>
      <p:ext uri="{BB962C8B-B14F-4D97-AF65-F5344CB8AC3E}">
        <p14:creationId xmlns:p14="http://schemas.microsoft.com/office/powerpoint/2010/main" val="187768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elvetica Light" panose="020B0403020202020204" pitchFamily="34" charset="0"/>
              </a:rPr>
              <a:t>The </a:t>
            </a:r>
            <a:r>
              <a:rPr lang="en-US" altLang="ja-JP" dirty="0">
                <a:solidFill>
                  <a:srgbClr val="000000"/>
                </a:solidFill>
                <a:effectLst/>
                <a:latin typeface="Helvetica" pitchFamily="2" charset="0"/>
              </a:rPr>
              <a:t>tree shape of climbing roses </a:t>
            </a:r>
            <a:r>
              <a:rPr kumimoji="1" lang="en-US" altLang="ja-JP" dirty="0">
                <a:solidFill>
                  <a:srgbClr val="000000"/>
                </a:solidFill>
                <a:effectLst/>
                <a:latin typeface="Helvetica Light" panose="020B0403020202020204" pitchFamily="34" charset="0"/>
              </a:rPr>
              <a:t>are</a:t>
            </a:r>
            <a:r>
              <a:rPr kumimoji="1" lang="en-US" altLang="ja-JP" dirty="0">
                <a:latin typeface="Helvetica Light" panose="020B0403020202020204" pitchFamily="34" charset="0"/>
              </a:rPr>
              <a:t> designed by artificial care.</a:t>
            </a:r>
          </a:p>
          <a:p>
            <a:r>
              <a:rPr lang="en-US" altLang="ja-JP" dirty="0">
                <a:latin typeface="Helvetica Light" panose="020B0403020202020204" pitchFamily="34" charset="0"/>
              </a:rPr>
              <a:t>The care is called “</a:t>
            </a:r>
            <a:r>
              <a:rPr lang="en-US" altLang="ja-JP" b="1" dirty="0">
                <a:solidFill>
                  <a:schemeClr val="accent2"/>
                </a:solidFill>
                <a:latin typeface="Helvetica" pitchFamily="2" charset="0"/>
              </a:rPr>
              <a:t>training</a:t>
            </a:r>
            <a:r>
              <a:rPr lang="en-US" altLang="ja-JP" dirty="0">
                <a:latin typeface="Helvetica Light" panose="020B0403020202020204" pitchFamily="34" charset="0"/>
              </a:rPr>
              <a:t>”, where gardeners fix roses to supporting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a:t>
            </a:r>
            <a:r>
              <a:rPr lang="en-US" altLang="ja-JP" dirty="0">
                <a:latin typeface="Helvetica Light" panose="020B0403020202020204" pitchFamily="34" charset="0"/>
              </a:rPr>
              <a:t>raining aims to enhance their aesthetic appeal by aligning the stems according to these typical three criteria</a:t>
            </a:r>
          </a:p>
          <a:p>
            <a:endParaRPr kumimoji="1" lang="en-US" altLang="ja-JP" dirty="0">
              <a:latin typeface="Helvetica Light" panose="020B0403020202020204" pitchFamily="34" charset="0"/>
            </a:endParaRPr>
          </a:p>
          <a:p>
            <a:r>
              <a:rPr kumimoji="1" lang="en-US" altLang="ja-JP" dirty="0">
                <a:latin typeface="Helvetica Light" panose="020B0403020202020204" pitchFamily="34" charset="0"/>
              </a:rPr>
              <a:t>First criteria is </a:t>
            </a:r>
            <a:r>
              <a:rPr lang="en-US" altLang="ja-JP" sz="1200" b="1" dirty="0">
                <a:solidFill>
                  <a:schemeClr val="tx2">
                    <a:lumMod val="75000"/>
                    <a:lumOff val="25000"/>
                  </a:schemeClr>
                </a:solidFill>
                <a:effectLst/>
                <a:latin typeface="Helvetica" pitchFamily="2" charset="0"/>
              </a:rPr>
              <a:t>Spaced arrangement  </a:t>
            </a:r>
            <a:r>
              <a:rPr lang="en-US" altLang="ja-JP" sz="1200" dirty="0">
                <a:effectLst/>
                <a:latin typeface="Helvetica" pitchFamily="2" charset="0"/>
              </a:rPr>
              <a:t>: this ensures that the </a:t>
            </a:r>
            <a:r>
              <a:rPr lang="en-US" altLang="ja-JP" sz="1200" dirty="0">
                <a:effectLst/>
                <a:latin typeface="Helvetica Light" panose="020B0403020202020204" pitchFamily="34" charset="0"/>
              </a:rPr>
              <a:t>flowers cover the entire support structure.</a:t>
            </a:r>
          </a:p>
          <a:p>
            <a:r>
              <a:rPr kumimoji="1" lang="en-US" altLang="ja-JP" sz="1200" dirty="0">
                <a:effectLst/>
                <a:latin typeface="Helvetica Light" panose="020B0403020202020204" pitchFamily="34" charset="0"/>
              </a:rPr>
              <a:t>The next is horizontal tiling: this is due to the feature of roses that makes it easier to increase the number of flowers in the horizontal part of the stems.</a:t>
            </a:r>
            <a:r>
              <a:rPr lang="en-US" altLang="ja-JP" sz="1200" b="1" dirty="0">
                <a:solidFill>
                  <a:schemeClr val="accent6"/>
                </a:solidFill>
                <a:effectLst/>
                <a:latin typeface="Helvetica" pitchFamily="2" charset="0"/>
              </a:rPr>
              <a:t> </a:t>
            </a:r>
          </a:p>
          <a:p>
            <a:r>
              <a:rPr kumimoji="1" lang="en-US" altLang="ja-JP" dirty="0"/>
              <a:t>Finally, there is the smooth circular curve : This is because branches break when excessively bent.</a:t>
            </a:r>
          </a:p>
          <a:p>
            <a:endParaRPr kumimoji="1" lang="en-US" altLang="ja-JP" dirty="0"/>
          </a:p>
          <a:p>
            <a:r>
              <a:rPr kumimoji="1" lang="en-US" altLang="ja-JP" dirty="0"/>
              <a:t>The proposed method is focused on these three criteria.</a:t>
            </a: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5</a:t>
            </a:fld>
            <a:endParaRPr kumimoji="1" lang="ja-JP" altLang="en-US"/>
          </a:p>
        </p:txBody>
      </p:sp>
    </p:spTree>
    <p:extLst>
      <p:ext uri="{BB962C8B-B14F-4D97-AF65-F5344CB8AC3E}">
        <p14:creationId xmlns:p14="http://schemas.microsoft.com/office/powerpoint/2010/main" val="329870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a:t>
            </a:r>
            <a:r>
              <a:rPr lang="en-US" altLang="ja-JP" dirty="0">
                <a:effectLst/>
                <a:latin typeface="Helvetica" pitchFamily="2" charset="0"/>
              </a:rPr>
              <a:t>Comparison of tree structure with conventional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effectLst/>
                <a:latin typeface="Helvetica" pitchFamily="2" charset="0"/>
              </a:rPr>
              <a:t>The left one is our method.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effectLst/>
                <a:latin typeface="Helvetica" pitchFamily="2" charset="0"/>
              </a:rPr>
              <a:t>Our method satisfies the tree training criteria.</a:t>
            </a:r>
          </a:p>
          <a:p>
            <a:r>
              <a:rPr lang="en-US" altLang="ja-JP" dirty="0">
                <a:latin typeface="Helvetica" pitchFamily="2" charset="0"/>
              </a:rPr>
              <a:t>T</a:t>
            </a:r>
            <a:r>
              <a:rPr kumimoji="1" lang="en-US" altLang="ja-JP" dirty="0">
                <a:effectLst/>
                <a:latin typeface="Helvetica" pitchFamily="2" charset="0"/>
              </a:rPr>
              <a:t>he center shows the result of L-System-based method,  </a:t>
            </a:r>
            <a:r>
              <a:rPr lang="en-US" altLang="ja-JP" dirty="0">
                <a:latin typeface="Helvetica" pitchFamily="2" charset="0"/>
              </a:rPr>
              <a:t>a</a:t>
            </a:r>
            <a:r>
              <a:rPr kumimoji="1" lang="en-US" altLang="ja-JP" dirty="0">
                <a:effectLst/>
                <a:latin typeface="Helvetica" pitchFamily="2" charset="0"/>
              </a:rPr>
              <a:t>nd, the right is the result of the space colonization method.</a:t>
            </a:r>
          </a:p>
          <a:p>
            <a:r>
              <a:rPr kumimoji="1" lang="en-US" altLang="ja-JP" dirty="0">
                <a:effectLst/>
                <a:latin typeface="Helvetica" pitchFamily="2" charset="0"/>
              </a:rPr>
              <a:t>These two conventional methods can`t satisfy all criteria, because their targets are natural plants.</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6</a:t>
            </a:fld>
            <a:endParaRPr kumimoji="1" lang="ja-JP" altLang="en-US"/>
          </a:p>
        </p:txBody>
      </p:sp>
    </p:spTree>
    <p:extLst>
      <p:ext uri="{BB962C8B-B14F-4D97-AF65-F5344CB8AC3E}">
        <p14:creationId xmlns:p14="http://schemas.microsoft.com/office/powerpoint/2010/main" val="7410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explain the </a:t>
            </a:r>
            <a:r>
              <a:rPr lang="en-US" altLang="ja-JP" dirty="0">
                <a:solidFill>
                  <a:srgbClr val="000000"/>
                </a:solidFill>
                <a:effectLst/>
                <a:latin typeface="Helvetica" pitchFamily="2" charset="0"/>
              </a:rPr>
              <a:t>details of the proposed method</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proposed method </a:t>
            </a:r>
            <a:r>
              <a:rPr lang="en-US" altLang="ja-JP" dirty="0">
                <a:solidFill>
                  <a:srgbClr val="000000"/>
                </a:solidFill>
                <a:effectLst/>
                <a:latin typeface="Helvetica" pitchFamily="2" charset="0"/>
              </a:rPr>
              <a:t>classifies branches </a:t>
            </a:r>
            <a:r>
              <a:rPr kumimoji="1" lang="en-US" altLang="ja-JP" dirty="0"/>
              <a:t>into two types:</a:t>
            </a:r>
          </a:p>
          <a:p>
            <a:r>
              <a:rPr kumimoji="1" lang="en-US" altLang="ja-JP" dirty="0"/>
              <a:t>Trained stems and side shoots.</a:t>
            </a:r>
          </a:p>
          <a:p>
            <a:r>
              <a:rPr kumimoji="1" lang="en-US" altLang="ja-JP" dirty="0"/>
              <a:t>Trained stems are generated by iterative path finding that mimicking training.</a:t>
            </a:r>
          </a:p>
          <a:p>
            <a:r>
              <a:rPr kumimoji="1" lang="en-US" altLang="ja-JP" dirty="0"/>
              <a:t>And they don’t have flowers and leaves.</a:t>
            </a:r>
          </a:p>
          <a:p>
            <a:endParaRPr kumimoji="1" lang="en-US" altLang="ja-JP" dirty="0"/>
          </a:p>
          <a:p>
            <a:r>
              <a:rPr kumimoji="1" lang="en-US" altLang="ja-JP" dirty="0"/>
              <a:t>Side shoots are generated by </a:t>
            </a:r>
            <a:r>
              <a:rPr lang="en-US" altLang="ja-JP" dirty="0"/>
              <a:t>Recurrently generating sections.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They </a:t>
            </a:r>
            <a:r>
              <a:rPr kumimoji="1" lang="en-US" altLang="ja-JP" dirty="0">
                <a:latin typeface="Helvetica Light" panose="020B0403020202020204" pitchFamily="34" charset="0"/>
              </a:rPr>
              <a:t>Sprout</a:t>
            </a:r>
            <a:r>
              <a:rPr lang="en-US" altLang="ja-JP" dirty="0">
                <a:latin typeface="Helvetica Light" panose="020B0403020202020204" pitchFamily="34" charset="0"/>
              </a:rPr>
              <a:t> the</a:t>
            </a:r>
            <a:r>
              <a:rPr kumimoji="1" lang="en-US" altLang="ja-JP" dirty="0">
                <a:latin typeface="Helvetica Light" panose="020B0403020202020204" pitchFamily="34" charset="0"/>
              </a:rPr>
              <a:t> </a:t>
            </a:r>
            <a:r>
              <a:rPr lang="en-US" altLang="ja-JP" dirty="0">
                <a:latin typeface="Helvetica Light" panose="020B0403020202020204" pitchFamily="34" charset="0"/>
              </a:rPr>
              <a:t>s</a:t>
            </a:r>
            <a:r>
              <a:rPr kumimoji="1" lang="en-US" altLang="ja-JP" dirty="0">
                <a:latin typeface="Helvetica Light" panose="020B0403020202020204" pitchFamily="34" charset="0"/>
              </a:rPr>
              <a:t>pring following Training and grow without artificial cares.</a:t>
            </a: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7</a:t>
            </a:fld>
            <a:endParaRPr kumimoji="1" lang="ja-JP" altLang="en-US"/>
          </a:p>
        </p:txBody>
      </p:sp>
    </p:spTree>
    <p:extLst>
      <p:ext uri="{BB962C8B-B14F-4D97-AF65-F5344CB8AC3E}">
        <p14:creationId xmlns:p14="http://schemas.microsoft.com/office/powerpoint/2010/main" val="200824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proposed method consists three steps</a:t>
            </a:r>
            <a:endParaRPr kumimoji="1" lang="ja-JP" altLang="en-US"/>
          </a:p>
          <a:p>
            <a:r>
              <a:rPr kumimoji="1" lang="en-US" altLang="ja-JP" dirty="0"/>
              <a:t>First, The proposed method generate </a:t>
            </a:r>
            <a:r>
              <a:rPr kumimoji="1" lang="en-US" altLang="ja-JP" dirty="0">
                <a:latin typeface="Helvetica" pitchFamily="2" charset="0"/>
              </a:rPr>
              <a:t>trained stems.</a:t>
            </a:r>
          </a:p>
          <a:p>
            <a:r>
              <a:rPr kumimoji="1" lang="en-US" altLang="ja-JP" dirty="0">
                <a:latin typeface="Helvetica" pitchFamily="2" charset="0"/>
              </a:rPr>
              <a:t>This step </a:t>
            </a:r>
            <a:r>
              <a:rPr kumimoji="1" lang="en-US" altLang="ja-JP" dirty="0"/>
              <a:t>consists two </a:t>
            </a:r>
            <a:r>
              <a:rPr kumimoji="1" lang="en-US" altLang="ja-JP" dirty="0" err="1"/>
              <a:t>substeps</a:t>
            </a:r>
            <a:r>
              <a:rPr kumimoji="1" lang="en-US" altLang="ja-JP" dirty="0"/>
              <a:t>: Roadmap construction and Iterative stem generation.</a:t>
            </a:r>
          </a:p>
          <a:p>
            <a:endParaRPr kumimoji="1" lang="en-US" altLang="ja-JP" dirty="0"/>
          </a:p>
          <a:p>
            <a:r>
              <a:rPr kumimoji="1" lang="en-US" altLang="ja-JP" dirty="0"/>
              <a:t>Second step is </a:t>
            </a:r>
            <a:r>
              <a:rPr kumimoji="1" lang="en-US" altLang="ja-JP" dirty="0">
                <a:latin typeface="Helvetica" pitchFamily="2" charset="0"/>
              </a:rPr>
              <a:t>Generation of side shoots.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elvetica" pitchFamily="2" charset="0"/>
              </a:rPr>
              <a:t>They </a:t>
            </a:r>
            <a:r>
              <a:rPr lang="en-US" altLang="ja-JP" i="0" dirty="0">
                <a:effectLst/>
                <a:latin typeface="Helvetica" pitchFamily="2" charset="0"/>
              </a:rPr>
              <a:t>occurs from the sufficiently horizontal stem segment.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i="0" dirty="0">
                <a:latin typeface="Helvetica" pitchFamily="2" charset="0"/>
              </a:rPr>
              <a:t>The proposed method generates their sections recursively mimicking natural growth</a:t>
            </a:r>
            <a:r>
              <a:rPr kumimoji="1" lang="ja-JP" altLang="en-US" i="0">
                <a:latin typeface="Helvetica" pitchFamily="2" charset="0"/>
              </a:rPr>
              <a:t>。</a:t>
            </a:r>
            <a:endParaRPr kumimoji="1" lang="en-US" altLang="ja-JP" i="0" dirty="0">
              <a:latin typeface="Helvetica" pitchFamily="2" charset="0"/>
            </a:endParaRPr>
          </a:p>
          <a:p>
            <a:r>
              <a:rPr kumimoji="1" lang="en-US" altLang="ja-JP" dirty="0">
                <a:latin typeface="Helvetica" pitchFamily="2" charset="0"/>
              </a:rPr>
              <a:t>The Last step is the attachment of flower and leaf models.</a:t>
            </a:r>
          </a:p>
          <a:p>
            <a:endParaRPr lang="en-US" altLang="ja-JP" dirty="0">
              <a:solidFill>
                <a:srgbClr val="000000"/>
              </a:solidFill>
              <a:effectLst/>
              <a:latin typeface="Helvetica" pitchFamily="2" charset="0"/>
            </a:endParaRPr>
          </a:p>
          <a:p>
            <a:r>
              <a:rPr lang="en-US" altLang="ja-JP" dirty="0">
                <a:solidFill>
                  <a:srgbClr val="000000"/>
                </a:solidFill>
                <a:effectLst/>
                <a:latin typeface="Helvetica" pitchFamily="2" charset="0"/>
              </a:rPr>
              <a:t>In this talk, we will explain only the trained stem.</a:t>
            </a:r>
          </a:p>
          <a:p>
            <a:r>
              <a:rPr lang="en-US" altLang="ja-JP" dirty="0">
                <a:solidFill>
                  <a:srgbClr val="000000"/>
                </a:solidFill>
                <a:effectLst/>
                <a:latin typeface="Helvetica" pitchFamily="2" charset="0"/>
              </a:rPr>
              <a:t>For the side shoot generation and the model attachment, please see the paper for the details.</a:t>
            </a:r>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8</a:t>
            </a:fld>
            <a:endParaRPr kumimoji="1" lang="ja-JP" altLang="en-US"/>
          </a:p>
        </p:txBody>
      </p:sp>
    </p:spTree>
    <p:extLst>
      <p:ext uri="{BB962C8B-B14F-4D97-AF65-F5344CB8AC3E}">
        <p14:creationId xmlns:p14="http://schemas.microsoft.com/office/powerpoint/2010/main" val="185946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the beginning of our method, the </a:t>
            </a:r>
            <a:r>
              <a:rPr lang="en-US" altLang="ja-JP" dirty="0">
                <a:latin typeface="Helvetica" pitchFamily="2" charset="0"/>
              </a:rPr>
              <a:t>Roadmap graph is constructed on the </a:t>
            </a:r>
            <a:r>
              <a:rPr lang="en-US" altLang="ja-JP" dirty="0">
                <a:solidFill>
                  <a:srgbClr val="000000"/>
                </a:solidFill>
                <a:effectLst/>
                <a:latin typeface="Helvetica" pitchFamily="2" charset="0"/>
              </a:rPr>
              <a:t>supporting</a:t>
            </a:r>
            <a:r>
              <a:rPr lang="en-US" altLang="ja-JP" dirty="0">
                <a:latin typeface="Helvetica" pitchFamily="2" charset="0"/>
              </a:rPr>
              <a:t> wall.</a:t>
            </a:r>
          </a:p>
          <a:p>
            <a:endParaRPr kumimoji="1" lang="en-US" altLang="ja-JP" dirty="0">
              <a:latin typeface="Helvetica" pitchFamily="2" charset="0"/>
            </a:endParaRPr>
          </a:p>
          <a:p>
            <a:r>
              <a:rPr kumimoji="1" lang="en-US" altLang="ja-JP" dirty="0">
                <a:latin typeface="Helvetica" pitchFamily="2" charset="0"/>
              </a:rPr>
              <a:t>The roadmap graph vertices are generated in the following two </a:t>
            </a:r>
            <a:r>
              <a:rPr kumimoji="1" lang="en-US" altLang="ja-JP" dirty="0" err="1">
                <a:latin typeface="Helvetica" pitchFamily="2" charset="0"/>
              </a:rPr>
              <a:t>substeps</a:t>
            </a:r>
            <a:r>
              <a:rPr kumimoji="1" lang="en-US" altLang="ja-JP" dirty="0">
                <a:latin typeface="Helvetica" pitchFamily="2" charset="0"/>
              </a:rPr>
              <a:t>.</a:t>
            </a:r>
            <a:endParaRPr kumimoji="1" lang="ja-JP" altLang="en-US"/>
          </a:p>
        </p:txBody>
      </p:sp>
      <p:sp>
        <p:nvSpPr>
          <p:cNvPr id="4" name="スライド番号プレースホルダー 3"/>
          <p:cNvSpPr>
            <a:spLocks noGrp="1"/>
          </p:cNvSpPr>
          <p:nvPr>
            <p:ph type="sldNum" sz="quarter" idx="5"/>
          </p:nvPr>
        </p:nvSpPr>
        <p:spPr/>
        <p:txBody>
          <a:bodyPr/>
          <a:lstStyle/>
          <a:p>
            <a:fld id="{FD067988-5466-AE45-88E7-BB75C56EC5F9}" type="slidenum">
              <a:rPr kumimoji="1" lang="ja-JP" altLang="en-US" smtClean="0"/>
              <a:t>9</a:t>
            </a:fld>
            <a:endParaRPr kumimoji="1" lang="ja-JP" altLang="en-US"/>
          </a:p>
        </p:txBody>
      </p:sp>
    </p:spTree>
    <p:extLst>
      <p:ext uri="{BB962C8B-B14F-4D97-AF65-F5344CB8AC3E}">
        <p14:creationId xmlns:p14="http://schemas.microsoft.com/office/powerpoint/2010/main" val="1878501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A7CEF-48B1-26C8-F0C9-60D213A1E38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6EEF8C0-521C-F316-16BF-0932E3A34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7E51D80-E687-8DBD-F890-6C98DD98B7ED}"/>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4B249AE8-47EA-C753-A8EA-8D5F236327D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E1B282-C8FF-F409-BAE0-8ABDFC785430}"/>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70904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9F92F1-1F9D-EF16-794D-809C31F758B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B5AA93-60C0-6FD1-800D-0646A98D24F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73A58B-8F3A-F5A6-8254-C5F8E0E17AFB}"/>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EFC37159-9647-8670-D831-4691ABEEEC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2BCCFE-509C-CC81-7A81-62A5F9E64B2E}"/>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26048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0D4B4B-826B-ED98-E0FC-EAD06A58928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C51324F-F08B-865C-D4C0-42DF0E03E70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319F46-17B1-D23D-E0F4-60D38AADC5C6}"/>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4559A92-40DC-746D-031B-01CB536838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273952-8223-5C82-1E23-E071895235AE}"/>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89256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F562AE-6F28-4979-7FC9-E235B79815E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F5B9BF1-7133-81A9-766A-EA7C1B2B9FB7}"/>
              </a:ext>
            </a:extLst>
          </p:cNvPr>
          <p:cNvSpPr>
            <a:spLocks noGrp="1"/>
          </p:cNvSpPr>
          <p:nvPr>
            <p:ph idx="1"/>
          </p:nvPr>
        </p:nvSpPr>
        <p:spPr/>
        <p:txBody>
          <a:bodyPr/>
          <a:lstStyle>
            <a:lvl1pPr>
              <a:defRPr b="0" i="0">
                <a:latin typeface="Helvetica Neue Light" panose="02000403000000020004" pitchFamily="2" charset="0"/>
              </a:defRPr>
            </a:lvl1pPr>
            <a:lvl2pPr>
              <a:defRPr b="0" i="0">
                <a:latin typeface="Helvetica Neue Light" panose="02000403000000020004" pitchFamily="2" charset="0"/>
              </a:defRPr>
            </a:lvl2pPr>
            <a:lvl3pPr>
              <a:defRPr b="0" i="0">
                <a:latin typeface="Helvetica Neue Light" panose="02000403000000020004" pitchFamily="2" charset="0"/>
              </a:defRPr>
            </a:lvl3pPr>
            <a:lvl4pPr>
              <a:defRPr b="0" i="0">
                <a:latin typeface="Helvetica Neue Light" panose="02000403000000020004" pitchFamily="2" charset="0"/>
              </a:defRPr>
            </a:lvl4pPr>
            <a:lvl5pPr>
              <a:defRPr b="0" i="0">
                <a:latin typeface="Helvetica Neue Light" panose="02000403000000020004" pitchFamily="2" charset="0"/>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47ABB192-66B1-35D2-CA9D-9F621263E25C}"/>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BF624712-5C46-178B-7157-DA3109AD61D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5CE5D5-A60C-3108-B9BE-4262189E847F}"/>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381607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18976-E45D-B1A3-06D1-8BBA3A18CD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9176A2-A9DB-EBF9-B5DA-F3B135278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367B391-B97A-A97C-E524-69F3C65E044D}"/>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C0004DA-9162-DFCC-644C-63833BC768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564E99-9547-F451-D1B5-8EC5119DFB48}"/>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11378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7C116E-FF50-49BD-A5E8-E9E43605D7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785F2B-E6F8-B079-B427-5F4950EB6F0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4DA439-4879-0A45-6513-2DE5E9226B9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5925BD8-5826-3835-FEDF-36D5934914CD}"/>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61ACAA4-30DA-48EB-E588-FA25F8C3A5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68F66D4-A566-CC34-D729-54B0F1EE3DC0}"/>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140043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A99AD0-97FD-76A2-E329-D5007B31DDD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1895D8-C0F0-97AB-813B-AF33E782B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84D426-68A3-63C2-8D65-2CCC9BDE862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4BA20CA-A8F1-66C8-2523-001622DFB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10569B3-B14A-A938-4F96-7C7F51E13C0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A52DDB-BFA0-22BD-B57A-66B5E9461553}"/>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EAC03843-9FDE-0DFF-8949-1416BD8AB32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A4007D5-8409-1C3B-667C-EC86412A21EA}"/>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336177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B8443A-C90F-E21C-CBE2-12AAE644AFA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6C9E144-79C5-C9BF-F727-240FDF3CDAB0}"/>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FD14EC49-70CF-EAD0-0540-7A085E7FDF6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DD0AF60-4474-C722-019A-03613CCBE836}"/>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412365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99FE7BB-46BE-F3A6-D8BD-40330DD4BA42}"/>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3A2EC998-77ED-6911-38C6-CC93946AFA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9C5EF66-8AF1-0435-3C62-31EAF917C1C4}"/>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121268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04B7A-58C2-350D-D134-1D394F34917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643556-6F63-AC2C-AA23-E6104B588E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D96E8C9-946E-46CB-5ACE-86ADAA75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78D3EA5-C7FD-3A11-250D-0C494582095D}"/>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937B3A2B-99FB-7E02-0C60-C12B51C678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CCE76E-36D6-01BB-EC07-3255A0947074}"/>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377753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17EB9F-D0F7-C4F1-6FFD-2632C5A9477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234CEDE-DDB2-9893-7AAC-EED83C6E1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8135524-DAE2-EF49-F31C-8FC489A30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89ED0-0A3E-5A95-1933-4083E296A981}"/>
              </a:ext>
            </a:extLst>
          </p:cNvPr>
          <p:cNvSpPr>
            <a:spLocks noGrp="1"/>
          </p:cNvSpPr>
          <p:nvPr>
            <p:ph type="dt" sz="half" idx="10"/>
          </p:nvPr>
        </p:nvSpPr>
        <p:spPr/>
        <p:txBody>
          <a:bodyPr/>
          <a:lstStyle/>
          <a:p>
            <a:fld id="{36A4409C-7A32-6C4D-8973-03F80AC4DBF5}"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6D72B851-8B6B-345B-6A0D-729B8F7CF1A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DE226B-2CA4-50E5-5D40-0A40674AAF27}"/>
              </a:ext>
            </a:extLst>
          </p:cNvPr>
          <p:cNvSpPr>
            <a:spLocks noGrp="1"/>
          </p:cNvSpPr>
          <p:nvPr>
            <p:ph type="sldNum" sz="quarter" idx="12"/>
          </p:nvPr>
        </p:nvSpPr>
        <p:spPr/>
        <p:txBody>
          <a:body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185006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514A8D2-4A0D-5835-FE93-9D4E5B035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A01114E-DAA5-B250-7C0A-AEFC7BD0DB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6950D2A4-CE05-F6F3-CC56-A3972CF72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A4409C-7A32-6C4D-8973-03F80AC4DBF5}"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47823A03-FEF4-9185-CF4E-6F2D19C37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CC661AC-BA4A-27AD-D975-FE9C560AA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D7FB0-A04A-2543-8DE6-E87080FBF408}" type="slidenum">
              <a:rPr kumimoji="1" lang="ja-JP" altLang="en-US" smtClean="0"/>
              <a:t>‹#›</a:t>
            </a:fld>
            <a:endParaRPr kumimoji="1" lang="ja-JP" altLang="en-US"/>
          </a:p>
        </p:txBody>
      </p:sp>
    </p:spTree>
    <p:extLst>
      <p:ext uri="{BB962C8B-B14F-4D97-AF65-F5344CB8AC3E}">
        <p14:creationId xmlns:p14="http://schemas.microsoft.com/office/powerpoint/2010/main" val="4109368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3.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microsoft.com/office/2018/10/relationships/comments" Target="../comments/modernComment_10F_55414C3C.xm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60132-9C9D-9320-82C7-C7D40F6FBD65}"/>
              </a:ext>
            </a:extLst>
          </p:cNvPr>
          <p:cNvSpPr>
            <a:spLocks noGrp="1"/>
          </p:cNvSpPr>
          <p:nvPr>
            <p:ph type="ctrTitle"/>
          </p:nvPr>
        </p:nvSpPr>
        <p:spPr/>
        <p:txBody>
          <a:bodyPr>
            <a:normAutofit/>
          </a:bodyPr>
          <a:lstStyle/>
          <a:p>
            <a:r>
              <a:rPr kumimoji="1" lang="en-US" altLang="ja-JP" sz="4800" dirty="0"/>
              <a:t>Training Climbing Roses </a:t>
            </a:r>
            <a:br>
              <a:rPr kumimoji="1" lang="en-US" altLang="ja-JP" sz="4800" dirty="0"/>
            </a:br>
            <a:r>
              <a:rPr kumimoji="1" lang="en-US" altLang="ja-JP" sz="4800" dirty="0"/>
              <a:t>By Constrained Graph Search</a:t>
            </a:r>
            <a:endParaRPr kumimoji="1" lang="ja-JP" altLang="en-US" sz="4800"/>
          </a:p>
        </p:txBody>
      </p:sp>
      <p:sp>
        <p:nvSpPr>
          <p:cNvPr id="3" name="字幕 2">
            <a:extLst>
              <a:ext uri="{FF2B5EF4-FFF2-40B4-BE49-F238E27FC236}">
                <a16:creationId xmlns:a16="http://schemas.microsoft.com/office/drawing/2014/main" id="{A7A483BC-3E87-11FD-B975-47E5BF41DC04}"/>
              </a:ext>
            </a:extLst>
          </p:cNvPr>
          <p:cNvSpPr>
            <a:spLocks noGrp="1"/>
          </p:cNvSpPr>
          <p:nvPr>
            <p:ph type="subTitle" idx="1"/>
          </p:nvPr>
        </p:nvSpPr>
        <p:spPr/>
        <p:txBody>
          <a:bodyPr/>
          <a:lstStyle/>
          <a:p>
            <a:r>
              <a:rPr kumimoji="1" lang="en-US" altLang="ja-JP" dirty="0"/>
              <a:t>Wataru </a:t>
            </a:r>
            <a:r>
              <a:rPr kumimoji="1" lang="en-US" altLang="ja-JP" dirty="0" err="1"/>
              <a:t>Umezawa</a:t>
            </a:r>
            <a:r>
              <a:rPr kumimoji="1" lang="en-US" altLang="ja-JP" dirty="0"/>
              <a:t> and </a:t>
            </a:r>
            <a:r>
              <a:rPr kumimoji="1" lang="en-US" altLang="ja-JP" dirty="0" err="1"/>
              <a:t>Tomohiko</a:t>
            </a:r>
            <a:r>
              <a:rPr kumimoji="1" lang="en-US" altLang="ja-JP" dirty="0"/>
              <a:t> Mukai</a:t>
            </a:r>
          </a:p>
          <a:p>
            <a:r>
              <a:rPr lang="en-US" altLang="ja-JP" dirty="0"/>
              <a:t>Tokyo Metropolitan University</a:t>
            </a:r>
            <a:endParaRPr kumimoji="1" lang="ja-JP" altLang="en-US"/>
          </a:p>
        </p:txBody>
      </p:sp>
    </p:spTree>
    <p:extLst>
      <p:ext uri="{BB962C8B-B14F-4D97-AF65-F5344CB8AC3E}">
        <p14:creationId xmlns:p14="http://schemas.microsoft.com/office/powerpoint/2010/main" val="680535055"/>
      </p:ext>
    </p:extLst>
  </p:cSld>
  <p:clrMapOvr>
    <a:masterClrMapping/>
  </p:clrMapOvr>
  <mc:AlternateContent xmlns:mc="http://schemas.openxmlformats.org/markup-compatibility/2006" xmlns:p14="http://schemas.microsoft.com/office/powerpoint/2010/main">
    <mc:Choice Requires="p14">
      <p:transition spd="slow" p14:dur="2000" advTm="3728"/>
    </mc:Choice>
    <mc:Fallback xmlns="">
      <p:transition spd="slow" advTm="372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D90A4-322F-6F14-4101-380251A523F6}"/>
              </a:ext>
            </a:extLst>
          </p:cNvPr>
          <p:cNvSpPr>
            <a:spLocks noGrp="1"/>
          </p:cNvSpPr>
          <p:nvPr>
            <p:ph idx="1"/>
          </p:nvPr>
        </p:nvSpPr>
        <p:spPr>
          <a:xfrm>
            <a:off x="8312610" y="2315817"/>
            <a:ext cx="3752720" cy="4177058"/>
          </a:xfrm>
        </p:spPr>
        <p:txBody>
          <a:bodyPr>
            <a:normAutofit/>
          </a:bodyPr>
          <a:lstStyle/>
          <a:p>
            <a:pPr marL="514350" indent="-514350">
              <a:buFont typeface="+mj-lt"/>
              <a:buAutoNum type="arabicPeriod"/>
            </a:pPr>
            <a:r>
              <a:rPr kumimoji="1" lang="en-US" altLang="ja-JP" dirty="0">
                <a:solidFill>
                  <a:schemeClr val="bg1">
                    <a:lumMod val="75000"/>
                  </a:schemeClr>
                </a:solidFill>
                <a:latin typeface="Helvetica" pitchFamily="2" charset="0"/>
              </a:rPr>
              <a:t>Wall</a:t>
            </a:r>
          </a:p>
          <a:p>
            <a:pPr marL="514350" indent="-514350">
              <a:buFont typeface="+mj-lt"/>
              <a:buAutoNum type="arabicPeriod"/>
            </a:pPr>
            <a:r>
              <a:rPr lang="en-US" altLang="ja-JP" dirty="0">
                <a:latin typeface="Helvetica" pitchFamily="2" charset="0"/>
              </a:rPr>
              <a:t>Generate vertices to cover the wall</a:t>
            </a:r>
            <a:endParaRPr lang="ja-JP" altLang="en-US">
              <a:latin typeface="Helvetica" pitchFamily="2" charset="0"/>
            </a:endParaRPr>
          </a:p>
          <a:p>
            <a:pPr marL="514350" indent="-514350">
              <a:buFont typeface="+mj-lt"/>
              <a:buAutoNum type="arabicPeriod"/>
            </a:pPr>
            <a:r>
              <a:rPr lang="en-US" altLang="ja-JP" dirty="0">
                <a:solidFill>
                  <a:schemeClr val="bg1">
                    <a:lumMod val="75000"/>
                  </a:schemeClr>
                </a:solidFill>
                <a:latin typeface="Helvetica" pitchFamily="2" charset="0"/>
              </a:rPr>
              <a:t>Additional vertices around the root</a:t>
            </a:r>
          </a:p>
          <a:p>
            <a:pPr marL="514350" indent="-514350">
              <a:buFont typeface="+mj-lt"/>
              <a:buAutoNum type="arabicPeriod"/>
            </a:pPr>
            <a:r>
              <a:rPr lang="en-US" altLang="ja-JP" dirty="0">
                <a:solidFill>
                  <a:schemeClr val="bg1">
                    <a:lumMod val="75000"/>
                  </a:schemeClr>
                </a:solidFill>
                <a:latin typeface="Helvetica" pitchFamily="2" charset="0"/>
              </a:rPr>
              <a:t>Combining two groups of vertices</a:t>
            </a:r>
          </a:p>
          <a:p>
            <a:pPr marL="514350" indent="-514350">
              <a:buFont typeface="+mj-lt"/>
              <a:buAutoNum type="arabicPeriod"/>
            </a:pPr>
            <a:r>
              <a:rPr lang="en-US" altLang="ja-JP" dirty="0">
                <a:solidFill>
                  <a:schemeClr val="bg1">
                    <a:lumMod val="75000"/>
                  </a:schemeClr>
                </a:solidFill>
                <a:latin typeface="Helvetica" pitchFamily="2" charset="0"/>
              </a:rPr>
              <a:t>Remove vertices near the ground</a:t>
            </a:r>
          </a:p>
        </p:txBody>
      </p:sp>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7" name="テキスト ボックス 36">
            <a:extLst>
              <a:ext uri="{FF2B5EF4-FFF2-40B4-BE49-F238E27FC236}">
                <a16:creationId xmlns:a16="http://schemas.microsoft.com/office/drawing/2014/main" id="{1CB07ACF-D312-E86A-D58E-2433B5761604}"/>
              </a:ext>
            </a:extLst>
          </p:cNvPr>
          <p:cNvSpPr txBox="1"/>
          <p:nvPr/>
        </p:nvSpPr>
        <p:spPr>
          <a:xfrm>
            <a:off x="8312609" y="1690688"/>
            <a:ext cx="3752719" cy="584775"/>
          </a:xfrm>
          <a:prstGeom prst="rect">
            <a:avLst/>
          </a:prstGeom>
          <a:noFill/>
        </p:spPr>
        <p:txBody>
          <a:bodyPr wrap="square" rtlCol="0">
            <a:spAutoFit/>
          </a:bodyPr>
          <a:lstStyle/>
          <a:p>
            <a:pPr algn="l"/>
            <a:r>
              <a:rPr lang="en-US" altLang="ja-JP" sz="3200" b="1" dirty="0">
                <a:effectLst/>
                <a:latin typeface="Helvetica" pitchFamily="2" charset="0"/>
              </a:rPr>
              <a:t>Vertex generation</a:t>
            </a:r>
          </a:p>
        </p:txBody>
      </p:sp>
      <p:pic>
        <p:nvPicPr>
          <p:cNvPr id="9" name="図 8">
            <a:extLst>
              <a:ext uri="{FF2B5EF4-FFF2-40B4-BE49-F238E27FC236}">
                <a16:creationId xmlns:a16="http://schemas.microsoft.com/office/drawing/2014/main" id="{9862B33D-D2BD-5CDA-9FD5-E45B7748C6D6}"/>
              </a:ext>
            </a:extLst>
          </p:cNvPr>
          <p:cNvPicPr>
            <a:picLocks noChangeAspect="1"/>
          </p:cNvPicPr>
          <p:nvPr/>
        </p:nvPicPr>
        <p:blipFill>
          <a:blip r:embed="rId4"/>
          <a:stretch>
            <a:fillRect/>
          </a:stretch>
        </p:blipFill>
        <p:spPr>
          <a:xfrm>
            <a:off x="352939" y="1835177"/>
            <a:ext cx="7772400" cy="4657698"/>
          </a:xfrm>
          <a:prstGeom prst="rect">
            <a:avLst/>
          </a:prstGeom>
        </p:spPr>
      </p:pic>
      <p:pic>
        <p:nvPicPr>
          <p:cNvPr id="15" name="図 14" descr="大きい, 写真, 横, 鳥 が含まれている画像&#10;&#10;自動的に生成された説明">
            <a:extLst>
              <a:ext uri="{FF2B5EF4-FFF2-40B4-BE49-F238E27FC236}">
                <a16:creationId xmlns:a16="http://schemas.microsoft.com/office/drawing/2014/main" id="{F43DD58B-44D2-5B0C-3E3E-89C266B77540}"/>
              </a:ext>
            </a:extLst>
          </p:cNvPr>
          <p:cNvPicPr>
            <a:picLocks noChangeAspect="1"/>
          </p:cNvPicPr>
          <p:nvPr/>
        </p:nvPicPr>
        <p:blipFill>
          <a:blip r:embed="rId5"/>
          <a:stretch>
            <a:fillRect/>
          </a:stretch>
        </p:blipFill>
        <p:spPr>
          <a:xfrm>
            <a:off x="352939" y="1814157"/>
            <a:ext cx="7772400" cy="4657698"/>
          </a:xfrm>
          <a:prstGeom prst="rect">
            <a:avLst/>
          </a:prstGeom>
        </p:spPr>
      </p:pic>
    </p:spTree>
    <p:custDataLst>
      <p:tags r:id="rId1"/>
    </p:custDataLst>
    <p:extLst>
      <p:ext uri="{BB962C8B-B14F-4D97-AF65-F5344CB8AC3E}">
        <p14:creationId xmlns:p14="http://schemas.microsoft.com/office/powerpoint/2010/main" val="3179815084"/>
      </p:ext>
    </p:extLst>
  </p:cSld>
  <p:clrMapOvr>
    <a:masterClrMapping/>
  </p:clrMapOvr>
  <mc:AlternateContent xmlns:mc="http://schemas.openxmlformats.org/markup-compatibility/2006" xmlns:p14="http://schemas.microsoft.com/office/powerpoint/2010/main">
    <mc:Choice Requires="p14">
      <p:transition spd="slow" p14:dur="3000" advTm="4392"/>
    </mc:Choice>
    <mc:Fallback xmlns="">
      <p:transition spd="slow" advTm="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D90A4-322F-6F14-4101-380251A523F6}"/>
              </a:ext>
            </a:extLst>
          </p:cNvPr>
          <p:cNvSpPr>
            <a:spLocks noGrp="1"/>
          </p:cNvSpPr>
          <p:nvPr>
            <p:ph idx="1"/>
          </p:nvPr>
        </p:nvSpPr>
        <p:spPr>
          <a:xfrm>
            <a:off x="8312610" y="2315817"/>
            <a:ext cx="3752720" cy="4177058"/>
          </a:xfrm>
        </p:spPr>
        <p:txBody>
          <a:bodyPr>
            <a:normAutofit/>
          </a:bodyPr>
          <a:lstStyle/>
          <a:p>
            <a:pPr marL="514350" indent="-514350">
              <a:buFont typeface="+mj-lt"/>
              <a:buAutoNum type="arabicPeriod"/>
            </a:pPr>
            <a:r>
              <a:rPr kumimoji="1" lang="en-US" altLang="ja-JP" dirty="0">
                <a:solidFill>
                  <a:schemeClr val="bg1">
                    <a:lumMod val="75000"/>
                  </a:schemeClr>
                </a:solidFill>
                <a:latin typeface="Helvetica" pitchFamily="2" charset="0"/>
              </a:rPr>
              <a:t>Wall</a:t>
            </a:r>
          </a:p>
          <a:p>
            <a:pPr marL="514350" indent="-514350">
              <a:buFont typeface="+mj-lt"/>
              <a:buAutoNum type="arabicPeriod"/>
            </a:pPr>
            <a:r>
              <a:rPr lang="en-US" altLang="ja-JP" dirty="0">
                <a:solidFill>
                  <a:schemeClr val="bg1">
                    <a:lumMod val="75000"/>
                  </a:schemeClr>
                </a:solidFill>
                <a:latin typeface="Helvetica" pitchFamily="2" charset="0"/>
              </a:rPr>
              <a:t>Generate vertices to cover the wall</a:t>
            </a:r>
            <a:endParaRPr lang="ja-JP" altLang="en-US">
              <a:solidFill>
                <a:schemeClr val="bg1">
                  <a:lumMod val="75000"/>
                </a:schemeClr>
              </a:solidFill>
              <a:latin typeface="Helvetica" pitchFamily="2" charset="0"/>
            </a:endParaRPr>
          </a:p>
          <a:p>
            <a:pPr marL="514350" indent="-514350">
              <a:buFont typeface="+mj-lt"/>
              <a:buAutoNum type="arabicPeriod"/>
            </a:pPr>
            <a:r>
              <a:rPr lang="en-US" altLang="ja-JP" dirty="0">
                <a:latin typeface="Helvetica" pitchFamily="2" charset="0"/>
              </a:rPr>
              <a:t>Additional vertices around the root</a:t>
            </a:r>
          </a:p>
          <a:p>
            <a:pPr marL="514350" indent="-514350">
              <a:buFont typeface="+mj-lt"/>
              <a:buAutoNum type="arabicPeriod"/>
            </a:pPr>
            <a:r>
              <a:rPr lang="en-US" altLang="ja-JP" dirty="0">
                <a:solidFill>
                  <a:schemeClr val="bg1">
                    <a:lumMod val="75000"/>
                  </a:schemeClr>
                </a:solidFill>
                <a:latin typeface="Helvetica" pitchFamily="2" charset="0"/>
              </a:rPr>
              <a:t>Combining two groups of vertices</a:t>
            </a:r>
          </a:p>
          <a:p>
            <a:pPr marL="514350" indent="-514350">
              <a:buFont typeface="+mj-lt"/>
              <a:buAutoNum type="arabicPeriod"/>
            </a:pPr>
            <a:r>
              <a:rPr lang="en-US" altLang="ja-JP" dirty="0">
                <a:solidFill>
                  <a:schemeClr val="bg1">
                    <a:lumMod val="75000"/>
                  </a:schemeClr>
                </a:solidFill>
                <a:latin typeface="Helvetica" pitchFamily="2" charset="0"/>
              </a:rPr>
              <a:t>Remove vertices near the ground</a:t>
            </a:r>
          </a:p>
        </p:txBody>
      </p:sp>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7" name="テキスト ボックス 36">
            <a:extLst>
              <a:ext uri="{FF2B5EF4-FFF2-40B4-BE49-F238E27FC236}">
                <a16:creationId xmlns:a16="http://schemas.microsoft.com/office/drawing/2014/main" id="{1CB07ACF-D312-E86A-D58E-2433B5761604}"/>
              </a:ext>
            </a:extLst>
          </p:cNvPr>
          <p:cNvSpPr txBox="1"/>
          <p:nvPr/>
        </p:nvSpPr>
        <p:spPr>
          <a:xfrm>
            <a:off x="8312609" y="1690688"/>
            <a:ext cx="3752719" cy="584775"/>
          </a:xfrm>
          <a:prstGeom prst="rect">
            <a:avLst/>
          </a:prstGeom>
          <a:noFill/>
        </p:spPr>
        <p:txBody>
          <a:bodyPr wrap="square" rtlCol="0">
            <a:spAutoFit/>
          </a:bodyPr>
          <a:lstStyle/>
          <a:p>
            <a:pPr algn="l"/>
            <a:r>
              <a:rPr lang="en-US" altLang="ja-JP" sz="3200" b="1" dirty="0">
                <a:effectLst/>
                <a:latin typeface="Helvetica" pitchFamily="2" charset="0"/>
              </a:rPr>
              <a:t>Vertex generation</a:t>
            </a:r>
          </a:p>
        </p:txBody>
      </p:sp>
      <p:pic>
        <p:nvPicPr>
          <p:cNvPr id="9" name="図 8">
            <a:extLst>
              <a:ext uri="{FF2B5EF4-FFF2-40B4-BE49-F238E27FC236}">
                <a16:creationId xmlns:a16="http://schemas.microsoft.com/office/drawing/2014/main" id="{9862B33D-D2BD-5CDA-9FD5-E45B7748C6D6}"/>
              </a:ext>
            </a:extLst>
          </p:cNvPr>
          <p:cNvPicPr>
            <a:picLocks noChangeAspect="1"/>
          </p:cNvPicPr>
          <p:nvPr/>
        </p:nvPicPr>
        <p:blipFill>
          <a:blip r:embed="rId4"/>
          <a:stretch>
            <a:fillRect/>
          </a:stretch>
        </p:blipFill>
        <p:spPr>
          <a:xfrm>
            <a:off x="352939" y="1835177"/>
            <a:ext cx="7772400" cy="4657698"/>
          </a:xfrm>
          <a:prstGeom prst="rect">
            <a:avLst/>
          </a:prstGeom>
        </p:spPr>
      </p:pic>
      <p:pic>
        <p:nvPicPr>
          <p:cNvPr id="15" name="図 14" descr="大きい, 写真, 横, 鳥 が含まれている画像&#10;&#10;自動的に生成された説明">
            <a:extLst>
              <a:ext uri="{FF2B5EF4-FFF2-40B4-BE49-F238E27FC236}">
                <a16:creationId xmlns:a16="http://schemas.microsoft.com/office/drawing/2014/main" id="{F43DD58B-44D2-5B0C-3E3E-89C266B77540}"/>
              </a:ext>
            </a:extLst>
          </p:cNvPr>
          <p:cNvPicPr>
            <a:picLocks noChangeAspect="1"/>
          </p:cNvPicPr>
          <p:nvPr/>
        </p:nvPicPr>
        <p:blipFill>
          <a:blip r:embed="rId5"/>
          <a:stretch>
            <a:fillRect/>
          </a:stretch>
        </p:blipFill>
        <p:spPr>
          <a:xfrm>
            <a:off x="352939" y="1835177"/>
            <a:ext cx="7772400" cy="4657698"/>
          </a:xfrm>
          <a:prstGeom prst="rect">
            <a:avLst/>
          </a:prstGeom>
        </p:spPr>
      </p:pic>
      <p:pic>
        <p:nvPicPr>
          <p:cNvPr id="17" name="図 16" descr="グラフ, 散布図&#10;&#10;自動的に生成された説明">
            <a:extLst>
              <a:ext uri="{FF2B5EF4-FFF2-40B4-BE49-F238E27FC236}">
                <a16:creationId xmlns:a16="http://schemas.microsoft.com/office/drawing/2014/main" id="{B22E9768-465E-07B3-6E9B-7435089103D0}"/>
              </a:ext>
            </a:extLst>
          </p:cNvPr>
          <p:cNvPicPr>
            <a:picLocks noChangeAspect="1"/>
          </p:cNvPicPr>
          <p:nvPr/>
        </p:nvPicPr>
        <p:blipFill>
          <a:blip r:embed="rId6"/>
          <a:stretch>
            <a:fillRect/>
          </a:stretch>
        </p:blipFill>
        <p:spPr>
          <a:xfrm>
            <a:off x="352939" y="1835177"/>
            <a:ext cx="7772400" cy="4657698"/>
          </a:xfrm>
          <a:prstGeom prst="rect">
            <a:avLst/>
          </a:prstGeom>
        </p:spPr>
      </p:pic>
    </p:spTree>
    <p:custDataLst>
      <p:tags r:id="rId1"/>
    </p:custDataLst>
    <p:extLst>
      <p:ext uri="{BB962C8B-B14F-4D97-AF65-F5344CB8AC3E}">
        <p14:creationId xmlns:p14="http://schemas.microsoft.com/office/powerpoint/2010/main" val="1510853093"/>
      </p:ext>
    </p:extLst>
  </p:cSld>
  <p:clrMapOvr>
    <a:masterClrMapping/>
  </p:clrMapOvr>
  <mc:AlternateContent xmlns:mc="http://schemas.openxmlformats.org/markup-compatibility/2006" xmlns:p14="http://schemas.microsoft.com/office/powerpoint/2010/main">
    <mc:Choice Requires="p14">
      <p:transition spd="slow" p14:dur="3000" advTm="4701"/>
    </mc:Choice>
    <mc:Fallback xmlns="">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D90A4-322F-6F14-4101-380251A523F6}"/>
              </a:ext>
            </a:extLst>
          </p:cNvPr>
          <p:cNvSpPr>
            <a:spLocks noGrp="1"/>
          </p:cNvSpPr>
          <p:nvPr>
            <p:ph idx="1"/>
          </p:nvPr>
        </p:nvSpPr>
        <p:spPr>
          <a:xfrm>
            <a:off x="8312610" y="2315817"/>
            <a:ext cx="3752720" cy="4177058"/>
          </a:xfrm>
        </p:spPr>
        <p:txBody>
          <a:bodyPr>
            <a:normAutofit/>
          </a:bodyPr>
          <a:lstStyle/>
          <a:p>
            <a:pPr marL="514350" indent="-514350">
              <a:buFont typeface="+mj-lt"/>
              <a:buAutoNum type="arabicPeriod"/>
            </a:pPr>
            <a:r>
              <a:rPr kumimoji="1" lang="en-US" altLang="ja-JP" dirty="0">
                <a:solidFill>
                  <a:schemeClr val="bg1">
                    <a:lumMod val="75000"/>
                  </a:schemeClr>
                </a:solidFill>
                <a:latin typeface="Helvetica" pitchFamily="2" charset="0"/>
              </a:rPr>
              <a:t>Wall</a:t>
            </a:r>
          </a:p>
          <a:p>
            <a:pPr marL="514350" indent="-514350">
              <a:buFont typeface="+mj-lt"/>
              <a:buAutoNum type="arabicPeriod"/>
            </a:pPr>
            <a:r>
              <a:rPr lang="en-US" altLang="ja-JP" dirty="0">
                <a:solidFill>
                  <a:schemeClr val="bg1">
                    <a:lumMod val="75000"/>
                  </a:schemeClr>
                </a:solidFill>
                <a:latin typeface="Helvetica" pitchFamily="2" charset="0"/>
              </a:rPr>
              <a:t>Generate vertices to cover the wall</a:t>
            </a:r>
            <a:endParaRPr lang="ja-JP" altLang="en-US">
              <a:solidFill>
                <a:schemeClr val="bg1">
                  <a:lumMod val="75000"/>
                </a:schemeClr>
              </a:solidFill>
              <a:latin typeface="Helvetica" pitchFamily="2" charset="0"/>
            </a:endParaRPr>
          </a:p>
          <a:p>
            <a:pPr marL="514350" indent="-514350">
              <a:buFont typeface="+mj-lt"/>
              <a:buAutoNum type="arabicPeriod"/>
            </a:pPr>
            <a:r>
              <a:rPr lang="en-US" altLang="ja-JP" dirty="0">
                <a:solidFill>
                  <a:schemeClr val="bg1">
                    <a:lumMod val="75000"/>
                  </a:schemeClr>
                </a:solidFill>
                <a:latin typeface="Helvetica" pitchFamily="2" charset="0"/>
              </a:rPr>
              <a:t>Additional vertices around the root</a:t>
            </a:r>
          </a:p>
          <a:p>
            <a:pPr marL="514350" indent="-514350">
              <a:buFont typeface="+mj-lt"/>
              <a:buAutoNum type="arabicPeriod"/>
            </a:pPr>
            <a:r>
              <a:rPr lang="en-US" altLang="ja-JP" dirty="0">
                <a:latin typeface="Helvetica" pitchFamily="2" charset="0"/>
              </a:rPr>
              <a:t>Combining two groups of vertices</a:t>
            </a:r>
          </a:p>
          <a:p>
            <a:pPr marL="514350" indent="-514350">
              <a:buFont typeface="+mj-lt"/>
              <a:buAutoNum type="arabicPeriod"/>
            </a:pPr>
            <a:r>
              <a:rPr lang="en-US" altLang="ja-JP" dirty="0">
                <a:solidFill>
                  <a:schemeClr val="bg1">
                    <a:lumMod val="75000"/>
                  </a:schemeClr>
                </a:solidFill>
                <a:latin typeface="Helvetica" pitchFamily="2" charset="0"/>
              </a:rPr>
              <a:t>Remove vertices near the ground</a:t>
            </a:r>
          </a:p>
        </p:txBody>
      </p:sp>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7" name="テキスト ボックス 36">
            <a:extLst>
              <a:ext uri="{FF2B5EF4-FFF2-40B4-BE49-F238E27FC236}">
                <a16:creationId xmlns:a16="http://schemas.microsoft.com/office/drawing/2014/main" id="{1CB07ACF-D312-E86A-D58E-2433B5761604}"/>
              </a:ext>
            </a:extLst>
          </p:cNvPr>
          <p:cNvSpPr txBox="1"/>
          <p:nvPr/>
        </p:nvSpPr>
        <p:spPr>
          <a:xfrm>
            <a:off x="8312609" y="1690688"/>
            <a:ext cx="3752719" cy="584775"/>
          </a:xfrm>
          <a:prstGeom prst="rect">
            <a:avLst/>
          </a:prstGeom>
          <a:noFill/>
        </p:spPr>
        <p:txBody>
          <a:bodyPr wrap="square" rtlCol="0">
            <a:spAutoFit/>
          </a:bodyPr>
          <a:lstStyle/>
          <a:p>
            <a:pPr algn="l"/>
            <a:r>
              <a:rPr lang="en-US" altLang="ja-JP" sz="3200" b="1" dirty="0">
                <a:effectLst/>
                <a:latin typeface="Helvetica" pitchFamily="2" charset="0"/>
              </a:rPr>
              <a:t>Vertex </a:t>
            </a:r>
            <a:r>
              <a:rPr lang="en-US" altLang="ja-JP" sz="3200" b="1" dirty="0">
                <a:latin typeface="Helvetica" pitchFamily="2" charset="0"/>
              </a:rPr>
              <a:t>g</a:t>
            </a:r>
            <a:r>
              <a:rPr lang="en-US" altLang="ja-JP" sz="3200" b="1" dirty="0">
                <a:effectLst/>
                <a:latin typeface="Helvetica" pitchFamily="2" charset="0"/>
              </a:rPr>
              <a:t>eneration</a:t>
            </a:r>
          </a:p>
        </p:txBody>
      </p:sp>
      <p:pic>
        <p:nvPicPr>
          <p:cNvPr id="9" name="図 8">
            <a:extLst>
              <a:ext uri="{FF2B5EF4-FFF2-40B4-BE49-F238E27FC236}">
                <a16:creationId xmlns:a16="http://schemas.microsoft.com/office/drawing/2014/main" id="{9862B33D-D2BD-5CDA-9FD5-E45B7748C6D6}"/>
              </a:ext>
            </a:extLst>
          </p:cNvPr>
          <p:cNvPicPr>
            <a:picLocks noChangeAspect="1"/>
          </p:cNvPicPr>
          <p:nvPr/>
        </p:nvPicPr>
        <p:blipFill>
          <a:blip r:embed="rId4"/>
          <a:stretch>
            <a:fillRect/>
          </a:stretch>
        </p:blipFill>
        <p:spPr>
          <a:xfrm>
            <a:off x="352939" y="1835177"/>
            <a:ext cx="7772400" cy="4657698"/>
          </a:xfrm>
          <a:prstGeom prst="rect">
            <a:avLst/>
          </a:prstGeom>
        </p:spPr>
      </p:pic>
      <p:pic>
        <p:nvPicPr>
          <p:cNvPr id="15" name="図 14" descr="大きい, 写真, 横, 鳥 が含まれている画像&#10;&#10;自動的に生成された説明">
            <a:extLst>
              <a:ext uri="{FF2B5EF4-FFF2-40B4-BE49-F238E27FC236}">
                <a16:creationId xmlns:a16="http://schemas.microsoft.com/office/drawing/2014/main" id="{F43DD58B-44D2-5B0C-3E3E-89C266B77540}"/>
              </a:ext>
            </a:extLst>
          </p:cNvPr>
          <p:cNvPicPr>
            <a:picLocks noChangeAspect="1"/>
          </p:cNvPicPr>
          <p:nvPr/>
        </p:nvPicPr>
        <p:blipFill>
          <a:blip r:embed="rId5"/>
          <a:stretch>
            <a:fillRect/>
          </a:stretch>
        </p:blipFill>
        <p:spPr>
          <a:xfrm>
            <a:off x="352939" y="1835177"/>
            <a:ext cx="7772400" cy="4657698"/>
          </a:xfrm>
          <a:prstGeom prst="rect">
            <a:avLst/>
          </a:prstGeom>
        </p:spPr>
      </p:pic>
      <p:pic>
        <p:nvPicPr>
          <p:cNvPr id="17" name="図 16" descr="グラフ, 散布図&#10;&#10;自動的に生成された説明">
            <a:extLst>
              <a:ext uri="{FF2B5EF4-FFF2-40B4-BE49-F238E27FC236}">
                <a16:creationId xmlns:a16="http://schemas.microsoft.com/office/drawing/2014/main" id="{B22E9768-465E-07B3-6E9B-7435089103D0}"/>
              </a:ext>
            </a:extLst>
          </p:cNvPr>
          <p:cNvPicPr>
            <a:picLocks noChangeAspect="1"/>
          </p:cNvPicPr>
          <p:nvPr/>
        </p:nvPicPr>
        <p:blipFill>
          <a:blip r:embed="rId6"/>
          <a:stretch>
            <a:fillRect/>
          </a:stretch>
        </p:blipFill>
        <p:spPr>
          <a:xfrm>
            <a:off x="352939" y="1835177"/>
            <a:ext cx="7772400" cy="4657698"/>
          </a:xfrm>
          <a:prstGeom prst="rect">
            <a:avLst/>
          </a:prstGeom>
        </p:spPr>
      </p:pic>
      <p:pic>
        <p:nvPicPr>
          <p:cNvPr id="19" name="図 18" descr="大きい, 写真, 鳥, 横 が含まれている画像&#10;&#10;自動的に生成された説明">
            <a:extLst>
              <a:ext uri="{FF2B5EF4-FFF2-40B4-BE49-F238E27FC236}">
                <a16:creationId xmlns:a16="http://schemas.microsoft.com/office/drawing/2014/main" id="{CF74DE10-D105-AC36-518C-F96941605097}"/>
              </a:ext>
            </a:extLst>
          </p:cNvPr>
          <p:cNvPicPr>
            <a:picLocks noChangeAspect="1"/>
          </p:cNvPicPr>
          <p:nvPr/>
        </p:nvPicPr>
        <p:blipFill>
          <a:blip r:embed="rId7"/>
          <a:stretch>
            <a:fillRect/>
          </a:stretch>
        </p:blipFill>
        <p:spPr>
          <a:xfrm>
            <a:off x="352939" y="1835177"/>
            <a:ext cx="7772400" cy="4657698"/>
          </a:xfrm>
          <a:prstGeom prst="rect">
            <a:avLst/>
          </a:prstGeom>
        </p:spPr>
      </p:pic>
    </p:spTree>
    <p:custDataLst>
      <p:tags r:id="rId1"/>
    </p:custDataLst>
    <p:extLst>
      <p:ext uri="{BB962C8B-B14F-4D97-AF65-F5344CB8AC3E}">
        <p14:creationId xmlns:p14="http://schemas.microsoft.com/office/powerpoint/2010/main" val="405763795"/>
      </p:ext>
    </p:extLst>
  </p:cSld>
  <p:clrMapOvr>
    <a:masterClrMapping/>
  </p:clrMapOvr>
  <mc:AlternateContent xmlns:mc="http://schemas.openxmlformats.org/markup-compatibility/2006" xmlns:p14="http://schemas.microsoft.com/office/powerpoint/2010/main">
    <mc:Choice Requires="p14">
      <p:transition spd="slow" p14:dur="3000" advTm="4817"/>
    </mc:Choice>
    <mc:Fallback xmlns="">
      <p:transition spd="slow" advTm="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D90A4-322F-6F14-4101-380251A523F6}"/>
              </a:ext>
            </a:extLst>
          </p:cNvPr>
          <p:cNvSpPr>
            <a:spLocks noGrp="1"/>
          </p:cNvSpPr>
          <p:nvPr>
            <p:ph idx="1"/>
          </p:nvPr>
        </p:nvSpPr>
        <p:spPr>
          <a:xfrm>
            <a:off x="8312610" y="2315817"/>
            <a:ext cx="3752720" cy="4177058"/>
          </a:xfrm>
        </p:spPr>
        <p:txBody>
          <a:bodyPr>
            <a:normAutofit/>
          </a:bodyPr>
          <a:lstStyle/>
          <a:p>
            <a:pPr marL="514350" indent="-514350">
              <a:buFont typeface="+mj-lt"/>
              <a:buAutoNum type="arabicPeriod"/>
            </a:pPr>
            <a:r>
              <a:rPr kumimoji="1" lang="en-US" altLang="ja-JP" dirty="0">
                <a:solidFill>
                  <a:schemeClr val="bg1">
                    <a:lumMod val="75000"/>
                  </a:schemeClr>
                </a:solidFill>
                <a:latin typeface="Helvetica" pitchFamily="2" charset="0"/>
              </a:rPr>
              <a:t>Wall</a:t>
            </a:r>
          </a:p>
          <a:p>
            <a:pPr marL="514350" indent="-514350">
              <a:buFont typeface="+mj-lt"/>
              <a:buAutoNum type="arabicPeriod"/>
            </a:pPr>
            <a:r>
              <a:rPr lang="en-US" altLang="ja-JP" dirty="0">
                <a:solidFill>
                  <a:schemeClr val="bg1">
                    <a:lumMod val="75000"/>
                  </a:schemeClr>
                </a:solidFill>
                <a:latin typeface="Helvetica" pitchFamily="2" charset="0"/>
              </a:rPr>
              <a:t>Generate vertices to cover the wall</a:t>
            </a:r>
            <a:endParaRPr lang="ja-JP" altLang="en-US">
              <a:solidFill>
                <a:schemeClr val="bg1">
                  <a:lumMod val="75000"/>
                </a:schemeClr>
              </a:solidFill>
              <a:latin typeface="Helvetica" pitchFamily="2" charset="0"/>
            </a:endParaRPr>
          </a:p>
          <a:p>
            <a:pPr marL="514350" indent="-514350">
              <a:buFont typeface="+mj-lt"/>
              <a:buAutoNum type="arabicPeriod"/>
            </a:pPr>
            <a:r>
              <a:rPr lang="en-US" altLang="ja-JP" dirty="0">
                <a:solidFill>
                  <a:schemeClr val="bg1">
                    <a:lumMod val="75000"/>
                  </a:schemeClr>
                </a:solidFill>
                <a:latin typeface="Helvetica" pitchFamily="2" charset="0"/>
              </a:rPr>
              <a:t>Additional vertices around the root</a:t>
            </a:r>
          </a:p>
          <a:p>
            <a:pPr marL="514350" indent="-514350">
              <a:buFont typeface="+mj-lt"/>
              <a:buAutoNum type="arabicPeriod"/>
            </a:pPr>
            <a:r>
              <a:rPr lang="en-US" altLang="ja-JP" dirty="0">
                <a:solidFill>
                  <a:schemeClr val="bg1">
                    <a:lumMod val="75000"/>
                  </a:schemeClr>
                </a:solidFill>
                <a:latin typeface="Helvetica" pitchFamily="2" charset="0"/>
              </a:rPr>
              <a:t>Combining two groups of vertices</a:t>
            </a:r>
          </a:p>
          <a:p>
            <a:pPr marL="514350" indent="-514350">
              <a:buFont typeface="+mj-lt"/>
              <a:buAutoNum type="arabicPeriod"/>
            </a:pPr>
            <a:r>
              <a:rPr lang="en-US" altLang="ja-JP" dirty="0">
                <a:latin typeface="Helvetica" pitchFamily="2" charset="0"/>
              </a:rPr>
              <a:t>Remove vertices near the ground</a:t>
            </a:r>
          </a:p>
        </p:txBody>
      </p:sp>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7" name="テキスト ボックス 36">
            <a:extLst>
              <a:ext uri="{FF2B5EF4-FFF2-40B4-BE49-F238E27FC236}">
                <a16:creationId xmlns:a16="http://schemas.microsoft.com/office/drawing/2014/main" id="{1CB07ACF-D312-E86A-D58E-2433B5761604}"/>
              </a:ext>
            </a:extLst>
          </p:cNvPr>
          <p:cNvSpPr txBox="1"/>
          <p:nvPr/>
        </p:nvSpPr>
        <p:spPr>
          <a:xfrm>
            <a:off x="8312609" y="1690688"/>
            <a:ext cx="3752719" cy="584775"/>
          </a:xfrm>
          <a:prstGeom prst="rect">
            <a:avLst/>
          </a:prstGeom>
          <a:noFill/>
        </p:spPr>
        <p:txBody>
          <a:bodyPr wrap="square" rtlCol="0">
            <a:spAutoFit/>
          </a:bodyPr>
          <a:lstStyle/>
          <a:p>
            <a:pPr algn="l"/>
            <a:r>
              <a:rPr lang="en-US" altLang="ja-JP" sz="3200" b="1" dirty="0">
                <a:effectLst/>
                <a:latin typeface="Helvetica" pitchFamily="2" charset="0"/>
              </a:rPr>
              <a:t>Vertex generation</a:t>
            </a:r>
          </a:p>
        </p:txBody>
      </p:sp>
      <p:pic>
        <p:nvPicPr>
          <p:cNvPr id="9" name="図 8">
            <a:extLst>
              <a:ext uri="{FF2B5EF4-FFF2-40B4-BE49-F238E27FC236}">
                <a16:creationId xmlns:a16="http://schemas.microsoft.com/office/drawing/2014/main" id="{9862B33D-D2BD-5CDA-9FD5-E45B7748C6D6}"/>
              </a:ext>
            </a:extLst>
          </p:cNvPr>
          <p:cNvPicPr>
            <a:picLocks noChangeAspect="1"/>
          </p:cNvPicPr>
          <p:nvPr/>
        </p:nvPicPr>
        <p:blipFill>
          <a:blip r:embed="rId4"/>
          <a:stretch>
            <a:fillRect/>
          </a:stretch>
        </p:blipFill>
        <p:spPr>
          <a:xfrm>
            <a:off x="352939" y="1835177"/>
            <a:ext cx="7772400" cy="4657698"/>
          </a:xfrm>
          <a:prstGeom prst="rect">
            <a:avLst/>
          </a:prstGeom>
        </p:spPr>
      </p:pic>
      <p:pic>
        <p:nvPicPr>
          <p:cNvPr id="15" name="図 14" descr="大きい, 写真, 横, 鳥 が含まれている画像&#10;&#10;自動的に生成された説明">
            <a:extLst>
              <a:ext uri="{FF2B5EF4-FFF2-40B4-BE49-F238E27FC236}">
                <a16:creationId xmlns:a16="http://schemas.microsoft.com/office/drawing/2014/main" id="{F43DD58B-44D2-5B0C-3E3E-89C266B77540}"/>
              </a:ext>
            </a:extLst>
          </p:cNvPr>
          <p:cNvPicPr>
            <a:picLocks noChangeAspect="1"/>
          </p:cNvPicPr>
          <p:nvPr/>
        </p:nvPicPr>
        <p:blipFill>
          <a:blip r:embed="rId5"/>
          <a:stretch>
            <a:fillRect/>
          </a:stretch>
        </p:blipFill>
        <p:spPr>
          <a:xfrm>
            <a:off x="352939" y="1835177"/>
            <a:ext cx="7772400" cy="4657698"/>
          </a:xfrm>
          <a:prstGeom prst="rect">
            <a:avLst/>
          </a:prstGeom>
        </p:spPr>
      </p:pic>
      <p:pic>
        <p:nvPicPr>
          <p:cNvPr id="17" name="図 16" descr="グラフ, 散布図&#10;&#10;自動的に生成された説明">
            <a:extLst>
              <a:ext uri="{FF2B5EF4-FFF2-40B4-BE49-F238E27FC236}">
                <a16:creationId xmlns:a16="http://schemas.microsoft.com/office/drawing/2014/main" id="{B22E9768-465E-07B3-6E9B-7435089103D0}"/>
              </a:ext>
            </a:extLst>
          </p:cNvPr>
          <p:cNvPicPr>
            <a:picLocks noChangeAspect="1"/>
          </p:cNvPicPr>
          <p:nvPr/>
        </p:nvPicPr>
        <p:blipFill>
          <a:blip r:embed="rId6"/>
          <a:stretch>
            <a:fillRect/>
          </a:stretch>
        </p:blipFill>
        <p:spPr>
          <a:xfrm>
            <a:off x="352939" y="1835177"/>
            <a:ext cx="7772400" cy="4657698"/>
          </a:xfrm>
          <a:prstGeom prst="rect">
            <a:avLst/>
          </a:prstGeom>
        </p:spPr>
      </p:pic>
      <p:pic>
        <p:nvPicPr>
          <p:cNvPr id="19" name="図 18" descr="大きい, 写真, 鳥, 横 が含まれている画像&#10;&#10;自動的に生成された説明">
            <a:extLst>
              <a:ext uri="{FF2B5EF4-FFF2-40B4-BE49-F238E27FC236}">
                <a16:creationId xmlns:a16="http://schemas.microsoft.com/office/drawing/2014/main" id="{CF74DE10-D105-AC36-518C-F96941605097}"/>
              </a:ext>
            </a:extLst>
          </p:cNvPr>
          <p:cNvPicPr>
            <a:picLocks noChangeAspect="1"/>
          </p:cNvPicPr>
          <p:nvPr/>
        </p:nvPicPr>
        <p:blipFill>
          <a:blip r:embed="rId7"/>
          <a:stretch>
            <a:fillRect/>
          </a:stretch>
        </p:blipFill>
        <p:spPr>
          <a:xfrm>
            <a:off x="352939" y="1835177"/>
            <a:ext cx="7772400" cy="4657698"/>
          </a:xfrm>
          <a:prstGeom prst="rect">
            <a:avLst/>
          </a:prstGeom>
        </p:spPr>
      </p:pic>
      <p:pic>
        <p:nvPicPr>
          <p:cNvPr id="21" name="図 20" descr="大きい, 写真, 鳥, 横 が含まれている画像&#10;&#10;自動的に生成された説明">
            <a:extLst>
              <a:ext uri="{FF2B5EF4-FFF2-40B4-BE49-F238E27FC236}">
                <a16:creationId xmlns:a16="http://schemas.microsoft.com/office/drawing/2014/main" id="{3800D223-2CC8-3F04-65B7-47EEFE0B86ED}"/>
              </a:ext>
            </a:extLst>
          </p:cNvPr>
          <p:cNvPicPr>
            <a:picLocks noChangeAspect="1"/>
          </p:cNvPicPr>
          <p:nvPr/>
        </p:nvPicPr>
        <p:blipFill>
          <a:blip r:embed="rId8"/>
          <a:stretch>
            <a:fillRect/>
          </a:stretch>
        </p:blipFill>
        <p:spPr>
          <a:xfrm>
            <a:off x="352939" y="1835177"/>
            <a:ext cx="7772400" cy="4657698"/>
          </a:xfrm>
          <a:prstGeom prst="rect">
            <a:avLst/>
          </a:prstGeom>
        </p:spPr>
      </p:pic>
    </p:spTree>
    <p:custDataLst>
      <p:tags r:id="rId1"/>
    </p:custDataLst>
    <p:extLst>
      <p:ext uri="{BB962C8B-B14F-4D97-AF65-F5344CB8AC3E}">
        <p14:creationId xmlns:p14="http://schemas.microsoft.com/office/powerpoint/2010/main" val="85430238"/>
      </p:ext>
    </p:extLst>
  </p:cSld>
  <p:clrMapOvr>
    <a:masterClrMapping/>
  </p:clrMapOvr>
  <mc:AlternateContent xmlns:mc="http://schemas.openxmlformats.org/markup-compatibility/2006" xmlns:p14="http://schemas.microsoft.com/office/powerpoint/2010/main">
    <mc:Choice Requires="p14">
      <p:transition spd="slow" p14:dur="3000" advTm="5115"/>
    </mc:Choice>
    <mc:Fallback xmlns="">
      <p:transition spd="slow" advTm="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大きい, 写真, 鳥, 横 が含まれている画像&#10;&#10;自動的に生成された説明">
            <a:extLst>
              <a:ext uri="{FF2B5EF4-FFF2-40B4-BE49-F238E27FC236}">
                <a16:creationId xmlns:a16="http://schemas.microsoft.com/office/drawing/2014/main" id="{E9620121-0F65-CA0D-2DBC-C94325092DBD}"/>
              </a:ext>
            </a:extLst>
          </p:cNvPr>
          <p:cNvPicPr>
            <a:picLocks noChangeAspect="1"/>
          </p:cNvPicPr>
          <p:nvPr/>
        </p:nvPicPr>
        <p:blipFill>
          <a:blip r:embed="rId4"/>
          <a:stretch>
            <a:fillRect/>
          </a:stretch>
        </p:blipFill>
        <p:spPr>
          <a:xfrm>
            <a:off x="352939" y="1835177"/>
            <a:ext cx="7772400" cy="4657698"/>
          </a:xfrm>
          <a:prstGeom prst="rect">
            <a:avLst/>
          </a:prstGeom>
        </p:spPr>
      </p:pic>
      <p:pic>
        <p:nvPicPr>
          <p:cNvPr id="2" name="図 1" descr="建物, 大きい, 座る, ブルー が含まれている画像&#10;&#10;自動的に生成された説明">
            <a:extLst>
              <a:ext uri="{FF2B5EF4-FFF2-40B4-BE49-F238E27FC236}">
                <a16:creationId xmlns:a16="http://schemas.microsoft.com/office/drawing/2014/main" id="{13282A8A-DBBE-2EC3-18DD-FFE462C3CD3E}"/>
              </a:ext>
            </a:extLst>
          </p:cNvPr>
          <p:cNvPicPr>
            <a:picLocks noChangeAspect="1"/>
          </p:cNvPicPr>
          <p:nvPr/>
        </p:nvPicPr>
        <p:blipFill>
          <a:blip r:embed="rId5"/>
          <a:stretch>
            <a:fillRect/>
          </a:stretch>
        </p:blipFill>
        <p:spPr>
          <a:xfrm>
            <a:off x="352939" y="1835177"/>
            <a:ext cx="7772400" cy="4657698"/>
          </a:xfrm>
          <a:prstGeom prst="rect">
            <a:avLst/>
          </a:prstGeom>
        </p:spPr>
      </p:pic>
      <p:pic>
        <p:nvPicPr>
          <p:cNvPr id="25" name="図 24" descr="グラフ, 折れ線グラフ&#10;&#10;自動的に生成された説明">
            <a:extLst>
              <a:ext uri="{FF2B5EF4-FFF2-40B4-BE49-F238E27FC236}">
                <a16:creationId xmlns:a16="http://schemas.microsoft.com/office/drawing/2014/main" id="{7D168B00-FCB8-0868-BD8B-5E3CF2376783}"/>
              </a:ext>
            </a:extLst>
          </p:cNvPr>
          <p:cNvPicPr>
            <a:picLocks noChangeAspect="1"/>
          </p:cNvPicPr>
          <p:nvPr/>
        </p:nvPicPr>
        <p:blipFill>
          <a:blip r:embed="rId6"/>
          <a:stretch>
            <a:fillRect/>
          </a:stretch>
        </p:blipFill>
        <p:spPr>
          <a:xfrm>
            <a:off x="352939" y="1835177"/>
            <a:ext cx="7772400" cy="4657698"/>
          </a:xfrm>
          <a:prstGeom prst="rect">
            <a:avLst/>
          </a:prstGeom>
        </p:spPr>
      </p:pic>
      <p:pic>
        <p:nvPicPr>
          <p:cNvPr id="23" name="図 22" descr="ダイアグラム が含まれている画像&#10;&#10;自動的に生成された説明">
            <a:extLst>
              <a:ext uri="{FF2B5EF4-FFF2-40B4-BE49-F238E27FC236}">
                <a16:creationId xmlns:a16="http://schemas.microsoft.com/office/drawing/2014/main" id="{4B9468B3-4802-A85F-EC0D-643678310132}"/>
              </a:ext>
            </a:extLst>
          </p:cNvPr>
          <p:cNvPicPr>
            <a:picLocks noChangeAspect="1"/>
          </p:cNvPicPr>
          <p:nvPr/>
        </p:nvPicPr>
        <p:blipFill>
          <a:blip r:embed="rId7"/>
          <a:stretch>
            <a:fillRect/>
          </a:stretch>
        </p:blipFill>
        <p:spPr>
          <a:xfrm>
            <a:off x="352939" y="1835177"/>
            <a:ext cx="7772400" cy="4657698"/>
          </a:xfrm>
          <a:prstGeom prst="rect">
            <a:avLst/>
          </a:prstGeom>
        </p:spPr>
      </p:pic>
      <p:pic>
        <p:nvPicPr>
          <p:cNvPr id="8" name="図 7" descr="建物, 大きい, 座る, ブルー が含まれている画像&#10;&#10;自動的に生成された説明">
            <a:extLst>
              <a:ext uri="{FF2B5EF4-FFF2-40B4-BE49-F238E27FC236}">
                <a16:creationId xmlns:a16="http://schemas.microsoft.com/office/drawing/2014/main" id="{863D5ECA-C9E0-14F7-A5FB-A51F13FB2175}"/>
              </a:ext>
            </a:extLst>
          </p:cNvPr>
          <p:cNvPicPr>
            <a:picLocks noChangeAspect="1"/>
          </p:cNvPicPr>
          <p:nvPr/>
        </p:nvPicPr>
        <p:blipFill>
          <a:blip r:embed="rId5"/>
          <a:stretch>
            <a:fillRect/>
          </a:stretch>
        </p:blipFill>
        <p:spPr>
          <a:xfrm>
            <a:off x="352939" y="1835177"/>
            <a:ext cx="7772400" cy="4657698"/>
          </a:xfrm>
          <a:prstGeom prst="rect">
            <a:avLst/>
          </a:prstGeom>
        </p:spPr>
      </p:pic>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9" name="テキスト ボックス 38">
            <a:extLst>
              <a:ext uri="{FF2B5EF4-FFF2-40B4-BE49-F238E27FC236}">
                <a16:creationId xmlns:a16="http://schemas.microsoft.com/office/drawing/2014/main" id="{5565EFE1-16A7-880E-6FBB-CC904CC49701}"/>
              </a:ext>
            </a:extLst>
          </p:cNvPr>
          <p:cNvSpPr txBox="1"/>
          <p:nvPr/>
        </p:nvSpPr>
        <p:spPr>
          <a:xfrm>
            <a:off x="8312609" y="1690688"/>
            <a:ext cx="3526451" cy="584775"/>
          </a:xfrm>
          <a:prstGeom prst="rect">
            <a:avLst/>
          </a:prstGeom>
          <a:solidFill>
            <a:schemeClr val="bg1"/>
          </a:solidFill>
        </p:spPr>
        <p:txBody>
          <a:bodyPr wrap="square" rtlCol="0">
            <a:spAutoFit/>
          </a:bodyPr>
          <a:lstStyle/>
          <a:p>
            <a:r>
              <a:rPr kumimoji="1" lang="en-US" altLang="ja-JP" sz="3200" b="1" dirty="0">
                <a:latin typeface="Helvetica" pitchFamily="2" charset="0"/>
              </a:rPr>
              <a:t>Edge generation</a:t>
            </a:r>
            <a:endParaRPr kumimoji="1" lang="ja-JP" altLang="en-US" sz="3200" b="1">
              <a:latin typeface="Helvetica" pitchFamily="2" charset="0"/>
            </a:endParaRPr>
          </a:p>
        </p:txBody>
      </p:sp>
      <p:sp>
        <p:nvSpPr>
          <p:cNvPr id="3" name="コンテンツ プレースホルダー 2">
            <a:extLst>
              <a:ext uri="{FF2B5EF4-FFF2-40B4-BE49-F238E27FC236}">
                <a16:creationId xmlns:a16="http://schemas.microsoft.com/office/drawing/2014/main" id="{EC4CB6DA-51C9-6EAE-9145-FD0B762EA4A5}"/>
              </a:ext>
            </a:extLst>
          </p:cNvPr>
          <p:cNvSpPr txBox="1">
            <a:spLocks/>
          </p:cNvSpPr>
          <p:nvPr/>
        </p:nvSpPr>
        <p:spPr>
          <a:xfrm>
            <a:off x="8312610" y="2315817"/>
            <a:ext cx="3752720" cy="417705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latin typeface="Helvetica" pitchFamily="2" charset="0"/>
              </a:rPr>
              <a:t>Generating directional edges satisfying distance and elevation constraints</a:t>
            </a:r>
          </a:p>
        </p:txBody>
      </p:sp>
      <p:sp>
        <p:nvSpPr>
          <p:cNvPr id="4" name="コンテンツ プレースホルダー 2">
            <a:extLst>
              <a:ext uri="{FF2B5EF4-FFF2-40B4-BE49-F238E27FC236}">
                <a16:creationId xmlns:a16="http://schemas.microsoft.com/office/drawing/2014/main" id="{49AEFA57-5D06-2339-5599-3F554BEA8723}"/>
              </a:ext>
            </a:extLst>
          </p:cNvPr>
          <p:cNvSpPr txBox="1">
            <a:spLocks/>
          </p:cNvSpPr>
          <p:nvPr/>
        </p:nvSpPr>
        <p:spPr>
          <a:xfrm>
            <a:off x="8312610" y="2315817"/>
            <a:ext cx="3879390" cy="417705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solidFill>
                  <a:schemeClr val="accent1"/>
                </a:solidFill>
                <a:latin typeface="Helvetica" pitchFamily="2" charset="0"/>
              </a:rPr>
              <a:t>Bidirectional edges </a:t>
            </a:r>
            <a:r>
              <a:rPr lang="en-US" altLang="ja-JP" dirty="0">
                <a:latin typeface="Helvetica" pitchFamily="2" charset="0"/>
              </a:rPr>
              <a:t>satisfying </a:t>
            </a:r>
            <a:r>
              <a:rPr lang="en-US" altLang="ja-JP" dirty="0">
                <a:solidFill>
                  <a:schemeClr val="accent1"/>
                </a:solidFill>
                <a:latin typeface="Helvetica" pitchFamily="2" charset="0"/>
              </a:rPr>
              <a:t>low elevation</a:t>
            </a:r>
            <a:r>
              <a:rPr lang="en-US" altLang="ja-JP" dirty="0">
                <a:latin typeface="Helvetica" pitchFamily="2" charset="0"/>
              </a:rPr>
              <a:t> constraint</a:t>
            </a:r>
          </a:p>
        </p:txBody>
      </p:sp>
      <p:sp>
        <p:nvSpPr>
          <p:cNvPr id="5" name="コンテンツ プレースホルダー 2">
            <a:extLst>
              <a:ext uri="{FF2B5EF4-FFF2-40B4-BE49-F238E27FC236}">
                <a16:creationId xmlns:a16="http://schemas.microsoft.com/office/drawing/2014/main" id="{1C7F6AE2-554C-3C90-5D99-D346751914AB}"/>
              </a:ext>
            </a:extLst>
          </p:cNvPr>
          <p:cNvSpPr txBox="1">
            <a:spLocks/>
          </p:cNvSpPr>
          <p:nvPr/>
        </p:nvSpPr>
        <p:spPr>
          <a:xfrm>
            <a:off x="8312610" y="2315817"/>
            <a:ext cx="3752720" cy="417705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dirty="0">
                <a:solidFill>
                  <a:schemeClr val="accent2"/>
                </a:solidFill>
                <a:latin typeface="Helvetica" pitchFamily="2" charset="0"/>
              </a:rPr>
              <a:t>Downward edges </a:t>
            </a:r>
            <a:r>
              <a:rPr lang="en-US" altLang="ja-JP" dirty="0">
                <a:latin typeface="Helvetica" pitchFamily="2" charset="0"/>
              </a:rPr>
              <a:t>are generated between vertices </a:t>
            </a:r>
            <a:r>
              <a:rPr lang="en-US" altLang="ja-JP" dirty="0">
                <a:solidFill>
                  <a:schemeClr val="accent2"/>
                </a:solidFill>
                <a:latin typeface="Helvetica" pitchFamily="2" charset="0"/>
              </a:rPr>
              <a:t>not satisfying horizontal tiling </a:t>
            </a:r>
            <a:r>
              <a:rPr lang="en-US" altLang="ja-JP" dirty="0">
                <a:latin typeface="Helvetica" pitchFamily="2" charset="0"/>
              </a:rPr>
              <a:t>constraint</a:t>
            </a:r>
          </a:p>
        </p:txBody>
      </p:sp>
    </p:spTree>
    <p:custDataLst>
      <p:tags r:id="rId1"/>
    </p:custDataLst>
    <p:extLst>
      <p:ext uri="{BB962C8B-B14F-4D97-AF65-F5344CB8AC3E}">
        <p14:creationId xmlns:p14="http://schemas.microsoft.com/office/powerpoint/2010/main" val="1873318237"/>
      </p:ext>
    </p:extLst>
  </p:cSld>
  <p:clrMapOvr>
    <a:masterClrMapping/>
  </p:clrMapOvr>
  <mc:AlternateContent xmlns:mc="http://schemas.openxmlformats.org/markup-compatibility/2006" xmlns:p14="http://schemas.microsoft.com/office/powerpoint/2010/main">
    <mc:Choice Requires="p14">
      <p:transition spd="slow" p14:dur="3000" advTm="19287"/>
    </mc:Choice>
    <mc:Fallback xmlns="">
      <p:transition spd="slow" advTm="1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F91391-26D7-133C-4004-48E4BCDDCD83}"/>
              </a:ext>
            </a:extLst>
          </p:cNvPr>
          <p:cNvSpPr>
            <a:spLocks noGrp="1"/>
          </p:cNvSpPr>
          <p:nvPr>
            <p:ph type="title"/>
          </p:nvPr>
        </p:nvSpPr>
        <p:spPr/>
        <p:txBody>
          <a:bodyPr/>
          <a:lstStyle/>
          <a:p>
            <a:r>
              <a:rPr lang="en-US" altLang="ja-JP" dirty="0"/>
              <a:t>Iterative stem generation</a:t>
            </a:r>
            <a:endParaRPr kumimoji="1" lang="ja-JP" altLang="en-US"/>
          </a:p>
        </p:txBody>
      </p:sp>
      <p:sp>
        <p:nvSpPr>
          <p:cNvPr id="3" name="コンテンツ プレースホルダー 2">
            <a:extLst>
              <a:ext uri="{FF2B5EF4-FFF2-40B4-BE49-F238E27FC236}">
                <a16:creationId xmlns:a16="http://schemas.microsoft.com/office/drawing/2014/main" id="{E38875D5-D539-B89A-1664-54216D19ECAE}"/>
              </a:ext>
            </a:extLst>
          </p:cNvPr>
          <p:cNvSpPr>
            <a:spLocks noGrp="1"/>
          </p:cNvSpPr>
          <p:nvPr>
            <p:ph idx="1"/>
          </p:nvPr>
        </p:nvSpPr>
        <p:spPr>
          <a:xfrm>
            <a:off x="838200" y="1825625"/>
            <a:ext cx="10832024" cy="4351338"/>
          </a:xfrm>
        </p:spPr>
        <p:txBody>
          <a:bodyPr/>
          <a:lstStyle/>
          <a:p>
            <a:r>
              <a:rPr lang="en-US" altLang="ja-JP" dirty="0"/>
              <a:t>Method    : Iterative path finding using Dijkstra</a:t>
            </a:r>
            <a:r>
              <a:rPr lang="ja-JP" altLang="en-US"/>
              <a:t> </a:t>
            </a:r>
            <a:r>
              <a:rPr lang="en-US" altLang="ja-JP" dirty="0"/>
              <a:t>Algorithm</a:t>
            </a:r>
          </a:p>
          <a:p>
            <a:endParaRPr kumimoji="1" lang="ja-JP" altLang="en-US"/>
          </a:p>
        </p:txBody>
      </p:sp>
      <p:pic>
        <p:nvPicPr>
          <p:cNvPr id="5" name="図 4" descr="ダイアグラム&#10;&#10;自動的に生成された説明">
            <a:extLst>
              <a:ext uri="{FF2B5EF4-FFF2-40B4-BE49-F238E27FC236}">
                <a16:creationId xmlns:a16="http://schemas.microsoft.com/office/drawing/2014/main" id="{002884F6-C1E2-985B-2617-0BCD6D586C5D}"/>
              </a:ext>
            </a:extLst>
          </p:cNvPr>
          <p:cNvPicPr>
            <a:picLocks noChangeAspect="1"/>
          </p:cNvPicPr>
          <p:nvPr/>
        </p:nvPicPr>
        <p:blipFill>
          <a:blip r:embed="rId4"/>
          <a:stretch>
            <a:fillRect/>
          </a:stretch>
        </p:blipFill>
        <p:spPr>
          <a:xfrm>
            <a:off x="4457649" y="2960332"/>
            <a:ext cx="6233340" cy="3638136"/>
          </a:xfrm>
          <a:prstGeom prst="rect">
            <a:avLst/>
          </a:prstGeom>
        </p:spPr>
      </p:pic>
      <p:pic>
        <p:nvPicPr>
          <p:cNvPr id="6" name="図 5" descr="図形, 背景パターン&#10;&#10;自動的に生成された説明">
            <a:extLst>
              <a:ext uri="{FF2B5EF4-FFF2-40B4-BE49-F238E27FC236}">
                <a16:creationId xmlns:a16="http://schemas.microsoft.com/office/drawing/2014/main" id="{785F1DAA-70D5-73C3-7DA8-D4138F0FF9F1}"/>
              </a:ext>
            </a:extLst>
          </p:cNvPr>
          <p:cNvPicPr>
            <a:picLocks noChangeAspect="1"/>
          </p:cNvPicPr>
          <p:nvPr/>
        </p:nvPicPr>
        <p:blipFill>
          <a:blip r:embed="rId5"/>
          <a:stretch>
            <a:fillRect/>
          </a:stretch>
        </p:blipFill>
        <p:spPr>
          <a:xfrm>
            <a:off x="4457649" y="2960332"/>
            <a:ext cx="6233340" cy="3638136"/>
          </a:xfrm>
          <a:prstGeom prst="rect">
            <a:avLst/>
          </a:prstGeom>
        </p:spPr>
      </p:pic>
      <p:pic>
        <p:nvPicPr>
          <p:cNvPr id="7" name="図 6" descr="図形&#10;&#10;中程度の精度で自動的に生成された説明">
            <a:extLst>
              <a:ext uri="{FF2B5EF4-FFF2-40B4-BE49-F238E27FC236}">
                <a16:creationId xmlns:a16="http://schemas.microsoft.com/office/drawing/2014/main" id="{9519384D-22DE-AB1D-97C3-DA73F389E037}"/>
              </a:ext>
            </a:extLst>
          </p:cNvPr>
          <p:cNvPicPr>
            <a:picLocks noChangeAspect="1"/>
          </p:cNvPicPr>
          <p:nvPr/>
        </p:nvPicPr>
        <p:blipFill>
          <a:blip r:embed="rId6"/>
          <a:stretch>
            <a:fillRect/>
          </a:stretch>
        </p:blipFill>
        <p:spPr>
          <a:xfrm>
            <a:off x="4457649" y="2960332"/>
            <a:ext cx="6233340" cy="3638136"/>
          </a:xfrm>
          <a:prstGeom prst="rect">
            <a:avLst/>
          </a:prstGeom>
        </p:spPr>
      </p:pic>
      <p:pic>
        <p:nvPicPr>
          <p:cNvPr id="8" name="図 7" descr="ダイアグラム&#10;&#10;自動的に生成された説明">
            <a:extLst>
              <a:ext uri="{FF2B5EF4-FFF2-40B4-BE49-F238E27FC236}">
                <a16:creationId xmlns:a16="http://schemas.microsoft.com/office/drawing/2014/main" id="{82752E99-C729-EFC4-C2C3-C0F72F5FC977}"/>
              </a:ext>
            </a:extLst>
          </p:cNvPr>
          <p:cNvPicPr>
            <a:picLocks noChangeAspect="1"/>
          </p:cNvPicPr>
          <p:nvPr/>
        </p:nvPicPr>
        <p:blipFill>
          <a:blip r:embed="rId7"/>
          <a:stretch>
            <a:fillRect/>
          </a:stretch>
        </p:blipFill>
        <p:spPr>
          <a:xfrm>
            <a:off x="4457649" y="2960332"/>
            <a:ext cx="6233340" cy="3638136"/>
          </a:xfrm>
          <a:prstGeom prst="rect">
            <a:avLst/>
          </a:prstGeom>
        </p:spPr>
      </p:pic>
      <p:pic>
        <p:nvPicPr>
          <p:cNvPr id="9" name="図 8" descr="ダイアグラム&#10;&#10;自動的に生成された説明">
            <a:extLst>
              <a:ext uri="{FF2B5EF4-FFF2-40B4-BE49-F238E27FC236}">
                <a16:creationId xmlns:a16="http://schemas.microsoft.com/office/drawing/2014/main" id="{0D299C9B-E730-A7E5-4149-0411D3063F74}"/>
              </a:ext>
            </a:extLst>
          </p:cNvPr>
          <p:cNvPicPr>
            <a:picLocks noChangeAspect="1"/>
          </p:cNvPicPr>
          <p:nvPr/>
        </p:nvPicPr>
        <p:blipFill>
          <a:blip r:embed="rId8"/>
          <a:stretch>
            <a:fillRect/>
          </a:stretch>
        </p:blipFill>
        <p:spPr>
          <a:xfrm>
            <a:off x="4457649" y="2960332"/>
            <a:ext cx="6233340" cy="3638136"/>
          </a:xfrm>
          <a:prstGeom prst="rect">
            <a:avLst/>
          </a:prstGeom>
        </p:spPr>
      </p:pic>
      <p:pic>
        <p:nvPicPr>
          <p:cNvPr id="10" name="図 9" descr="ダイアグラム&#10;&#10;自動的に生成された説明">
            <a:extLst>
              <a:ext uri="{FF2B5EF4-FFF2-40B4-BE49-F238E27FC236}">
                <a16:creationId xmlns:a16="http://schemas.microsoft.com/office/drawing/2014/main" id="{335FE0A3-7789-D979-EF58-A2B3B567E43B}"/>
              </a:ext>
            </a:extLst>
          </p:cNvPr>
          <p:cNvPicPr>
            <a:picLocks noChangeAspect="1"/>
          </p:cNvPicPr>
          <p:nvPr/>
        </p:nvPicPr>
        <p:blipFill>
          <a:blip r:embed="rId9"/>
          <a:stretch>
            <a:fillRect/>
          </a:stretch>
        </p:blipFill>
        <p:spPr>
          <a:xfrm>
            <a:off x="4457649" y="2960332"/>
            <a:ext cx="6233340" cy="3638136"/>
          </a:xfrm>
          <a:prstGeom prst="rect">
            <a:avLst/>
          </a:prstGeom>
        </p:spPr>
      </p:pic>
      <p:pic>
        <p:nvPicPr>
          <p:cNvPr id="11" name="図 10" descr="ダイアグラム&#10;&#10;自動的に生成された説明">
            <a:extLst>
              <a:ext uri="{FF2B5EF4-FFF2-40B4-BE49-F238E27FC236}">
                <a16:creationId xmlns:a16="http://schemas.microsoft.com/office/drawing/2014/main" id="{6C48649D-73A1-9213-54D5-56F1BE7F41FD}"/>
              </a:ext>
            </a:extLst>
          </p:cNvPr>
          <p:cNvPicPr>
            <a:picLocks noChangeAspect="1"/>
          </p:cNvPicPr>
          <p:nvPr/>
        </p:nvPicPr>
        <p:blipFill>
          <a:blip r:embed="rId10"/>
          <a:stretch>
            <a:fillRect/>
          </a:stretch>
        </p:blipFill>
        <p:spPr>
          <a:xfrm>
            <a:off x="4457649" y="2960332"/>
            <a:ext cx="6233340" cy="3638136"/>
          </a:xfrm>
          <a:prstGeom prst="rect">
            <a:avLst/>
          </a:prstGeom>
        </p:spPr>
      </p:pic>
      <p:pic>
        <p:nvPicPr>
          <p:cNvPr id="12" name="図 11" descr="回路, コンピュータ が含まれている画像&#10;&#10;自動的に生成された説明">
            <a:extLst>
              <a:ext uri="{FF2B5EF4-FFF2-40B4-BE49-F238E27FC236}">
                <a16:creationId xmlns:a16="http://schemas.microsoft.com/office/drawing/2014/main" id="{014E4E97-BCE4-A983-74EF-F78CA4D2FFE0}"/>
              </a:ext>
            </a:extLst>
          </p:cNvPr>
          <p:cNvPicPr>
            <a:picLocks noChangeAspect="1"/>
          </p:cNvPicPr>
          <p:nvPr/>
        </p:nvPicPr>
        <p:blipFill>
          <a:blip r:embed="rId11"/>
          <a:stretch>
            <a:fillRect/>
          </a:stretch>
        </p:blipFill>
        <p:spPr>
          <a:xfrm>
            <a:off x="4457649" y="2960332"/>
            <a:ext cx="6233340" cy="3638136"/>
          </a:xfrm>
          <a:prstGeom prst="rect">
            <a:avLst/>
          </a:prstGeom>
        </p:spPr>
      </p:pic>
      <p:pic>
        <p:nvPicPr>
          <p:cNvPr id="13" name="図 12" descr="回路, コンピュータ が含まれている画像&#10;&#10;自動的に生成された説明">
            <a:extLst>
              <a:ext uri="{FF2B5EF4-FFF2-40B4-BE49-F238E27FC236}">
                <a16:creationId xmlns:a16="http://schemas.microsoft.com/office/drawing/2014/main" id="{69224F6A-5885-6695-F32A-CA0350DD91EE}"/>
              </a:ext>
            </a:extLst>
          </p:cNvPr>
          <p:cNvPicPr>
            <a:picLocks noChangeAspect="1"/>
          </p:cNvPicPr>
          <p:nvPr/>
        </p:nvPicPr>
        <p:blipFill>
          <a:blip r:embed="rId12"/>
          <a:stretch>
            <a:fillRect/>
          </a:stretch>
        </p:blipFill>
        <p:spPr>
          <a:xfrm>
            <a:off x="4457649" y="2960332"/>
            <a:ext cx="6233340" cy="3638136"/>
          </a:xfrm>
          <a:prstGeom prst="rect">
            <a:avLst/>
          </a:prstGeom>
        </p:spPr>
      </p:pic>
      <p:pic>
        <p:nvPicPr>
          <p:cNvPr id="14" name="図 13" descr="電子機器, 回路, コンピュータ が含まれている画像&#10;&#10;自動的に生成された説明">
            <a:extLst>
              <a:ext uri="{FF2B5EF4-FFF2-40B4-BE49-F238E27FC236}">
                <a16:creationId xmlns:a16="http://schemas.microsoft.com/office/drawing/2014/main" id="{13023EBB-17C7-BE54-A16E-1F48718CB34D}"/>
              </a:ext>
            </a:extLst>
          </p:cNvPr>
          <p:cNvPicPr>
            <a:picLocks noChangeAspect="1"/>
          </p:cNvPicPr>
          <p:nvPr/>
        </p:nvPicPr>
        <p:blipFill>
          <a:blip r:embed="rId13"/>
          <a:stretch>
            <a:fillRect/>
          </a:stretch>
        </p:blipFill>
        <p:spPr>
          <a:xfrm>
            <a:off x="4457649" y="2960332"/>
            <a:ext cx="6233340" cy="3638136"/>
          </a:xfrm>
          <a:prstGeom prst="rect">
            <a:avLst/>
          </a:prstGeom>
        </p:spPr>
      </p:pic>
      <p:pic>
        <p:nvPicPr>
          <p:cNvPr id="15" name="図 14" descr="コンピュータ, 回路 が含まれている画像&#10;&#10;自動的に生成された説明">
            <a:extLst>
              <a:ext uri="{FF2B5EF4-FFF2-40B4-BE49-F238E27FC236}">
                <a16:creationId xmlns:a16="http://schemas.microsoft.com/office/drawing/2014/main" id="{968AAEF6-E228-E89C-9DE6-C5CFDF21A37A}"/>
              </a:ext>
            </a:extLst>
          </p:cNvPr>
          <p:cNvPicPr>
            <a:picLocks noChangeAspect="1"/>
          </p:cNvPicPr>
          <p:nvPr/>
        </p:nvPicPr>
        <p:blipFill>
          <a:blip r:embed="rId14"/>
          <a:stretch>
            <a:fillRect/>
          </a:stretch>
        </p:blipFill>
        <p:spPr>
          <a:xfrm>
            <a:off x="4457649" y="2960332"/>
            <a:ext cx="6233340" cy="3638136"/>
          </a:xfrm>
          <a:prstGeom prst="rect">
            <a:avLst/>
          </a:prstGeom>
        </p:spPr>
      </p:pic>
      <p:pic>
        <p:nvPicPr>
          <p:cNvPr id="16" name="図 15" descr="電子機器, 回路, コンピュータ が含まれている画像&#10;&#10;自動的に生成された説明">
            <a:extLst>
              <a:ext uri="{FF2B5EF4-FFF2-40B4-BE49-F238E27FC236}">
                <a16:creationId xmlns:a16="http://schemas.microsoft.com/office/drawing/2014/main" id="{40BB886B-70CB-B5F2-B48A-50171FA5DF75}"/>
              </a:ext>
            </a:extLst>
          </p:cNvPr>
          <p:cNvPicPr>
            <a:picLocks noChangeAspect="1"/>
          </p:cNvPicPr>
          <p:nvPr/>
        </p:nvPicPr>
        <p:blipFill>
          <a:blip r:embed="rId15"/>
          <a:stretch>
            <a:fillRect/>
          </a:stretch>
        </p:blipFill>
        <p:spPr>
          <a:xfrm>
            <a:off x="4457649" y="2960332"/>
            <a:ext cx="6233340" cy="3638136"/>
          </a:xfrm>
          <a:prstGeom prst="rect">
            <a:avLst/>
          </a:prstGeom>
        </p:spPr>
      </p:pic>
      <p:pic>
        <p:nvPicPr>
          <p:cNvPr id="17" name="図 16" descr="ダイアグラム&#10;&#10;自動的に生成された説明">
            <a:extLst>
              <a:ext uri="{FF2B5EF4-FFF2-40B4-BE49-F238E27FC236}">
                <a16:creationId xmlns:a16="http://schemas.microsoft.com/office/drawing/2014/main" id="{C739EA50-F9A7-1CED-7B1F-1B06BAE3157A}"/>
              </a:ext>
            </a:extLst>
          </p:cNvPr>
          <p:cNvPicPr>
            <a:picLocks noChangeAspect="1"/>
          </p:cNvPicPr>
          <p:nvPr/>
        </p:nvPicPr>
        <p:blipFill>
          <a:blip r:embed="rId16"/>
          <a:stretch>
            <a:fillRect/>
          </a:stretch>
        </p:blipFill>
        <p:spPr>
          <a:xfrm>
            <a:off x="4457649" y="2960332"/>
            <a:ext cx="6233340" cy="3638136"/>
          </a:xfrm>
          <a:prstGeom prst="rect">
            <a:avLst/>
          </a:prstGeom>
        </p:spPr>
      </p:pic>
      <p:pic>
        <p:nvPicPr>
          <p:cNvPr id="18" name="図 17" descr="部屋 が含まれている画像&#10;&#10;自動的に生成された説明">
            <a:extLst>
              <a:ext uri="{FF2B5EF4-FFF2-40B4-BE49-F238E27FC236}">
                <a16:creationId xmlns:a16="http://schemas.microsoft.com/office/drawing/2014/main" id="{516C7D3B-6B66-2F7D-B19A-0E6418A8C403}"/>
              </a:ext>
            </a:extLst>
          </p:cNvPr>
          <p:cNvPicPr>
            <a:picLocks noChangeAspect="1"/>
          </p:cNvPicPr>
          <p:nvPr/>
        </p:nvPicPr>
        <p:blipFill>
          <a:blip r:embed="rId17"/>
          <a:stretch>
            <a:fillRect/>
          </a:stretch>
        </p:blipFill>
        <p:spPr>
          <a:xfrm>
            <a:off x="4457649" y="2960332"/>
            <a:ext cx="6233340" cy="3638136"/>
          </a:xfrm>
          <a:prstGeom prst="rect">
            <a:avLst/>
          </a:prstGeom>
        </p:spPr>
      </p:pic>
      <p:grpSp>
        <p:nvGrpSpPr>
          <p:cNvPr id="26" name="グループ化 25">
            <a:extLst>
              <a:ext uri="{FF2B5EF4-FFF2-40B4-BE49-F238E27FC236}">
                <a16:creationId xmlns:a16="http://schemas.microsoft.com/office/drawing/2014/main" id="{528C49EF-D2E1-38FE-7FF2-B8DE56CD3797}"/>
              </a:ext>
            </a:extLst>
          </p:cNvPr>
          <p:cNvGrpSpPr/>
          <p:nvPr/>
        </p:nvGrpSpPr>
        <p:grpSpPr>
          <a:xfrm>
            <a:off x="8119871" y="5957603"/>
            <a:ext cx="3343762" cy="674220"/>
            <a:chOff x="7453734" y="5998604"/>
            <a:chExt cx="3343762" cy="674220"/>
          </a:xfrm>
        </p:grpSpPr>
        <p:sp>
          <p:nvSpPr>
            <p:cNvPr id="19" name="テキスト ボックス 18">
              <a:extLst>
                <a:ext uri="{FF2B5EF4-FFF2-40B4-BE49-F238E27FC236}">
                  <a16:creationId xmlns:a16="http://schemas.microsoft.com/office/drawing/2014/main" id="{DF43912D-A449-A868-A9EC-E228BFBD8B86}"/>
                </a:ext>
              </a:extLst>
            </p:cNvPr>
            <p:cNvSpPr txBox="1"/>
            <p:nvPr/>
          </p:nvSpPr>
          <p:spPr>
            <a:xfrm>
              <a:off x="7453734" y="6272714"/>
              <a:ext cx="2152625" cy="400110"/>
            </a:xfrm>
            <a:prstGeom prst="rect">
              <a:avLst/>
            </a:prstGeom>
            <a:solidFill>
              <a:schemeClr val="bg1">
                <a:alpha val="55000"/>
              </a:schemeClr>
            </a:solidFill>
          </p:spPr>
          <p:txBody>
            <a:bodyPr wrap="square" rtlCol="0">
              <a:spAutoFit/>
            </a:bodyPr>
            <a:lstStyle/>
            <a:p>
              <a:r>
                <a:rPr lang="en-US" altLang="ja-JP" sz="2000" dirty="0">
                  <a:latin typeface="Helvetica" pitchFamily="2" charset="0"/>
                </a:rPr>
                <a:t>Sparsity e</a:t>
              </a:r>
              <a:r>
                <a:rPr kumimoji="1" lang="en-US" altLang="ja-JP" sz="2000" dirty="0">
                  <a:latin typeface="Helvetica" pitchFamily="2" charset="0"/>
                </a:rPr>
                <a:t>stimate</a:t>
              </a:r>
              <a:endParaRPr kumimoji="1" lang="ja-JP" altLang="en-US" sz="2000">
                <a:latin typeface="Helvetica" pitchFamily="2" charset="0"/>
              </a:endParaRPr>
            </a:p>
          </p:txBody>
        </p:sp>
        <p:grpSp>
          <p:nvGrpSpPr>
            <p:cNvPr id="20" name="グループ化 19">
              <a:extLst>
                <a:ext uri="{FF2B5EF4-FFF2-40B4-BE49-F238E27FC236}">
                  <a16:creationId xmlns:a16="http://schemas.microsoft.com/office/drawing/2014/main" id="{CD673C84-A95E-28F4-809B-DA2978D38178}"/>
                </a:ext>
              </a:extLst>
            </p:cNvPr>
            <p:cNvGrpSpPr/>
            <p:nvPr/>
          </p:nvGrpSpPr>
          <p:grpSpPr>
            <a:xfrm>
              <a:off x="9676957" y="5998604"/>
              <a:ext cx="1120539" cy="640865"/>
              <a:chOff x="9075174" y="5801032"/>
              <a:chExt cx="1120539" cy="640865"/>
            </a:xfrm>
          </p:grpSpPr>
          <p:sp>
            <p:nvSpPr>
              <p:cNvPr id="21" name="正方形/長方形 20">
                <a:extLst>
                  <a:ext uri="{FF2B5EF4-FFF2-40B4-BE49-F238E27FC236}">
                    <a16:creationId xmlns:a16="http://schemas.microsoft.com/office/drawing/2014/main" id="{2ADD56E5-DCD7-0910-D2D0-7E4ECCA07879}"/>
                  </a:ext>
                </a:extLst>
              </p:cNvPr>
              <p:cNvSpPr/>
              <p:nvPr/>
            </p:nvSpPr>
            <p:spPr>
              <a:xfrm>
                <a:off x="9075174" y="5801032"/>
                <a:ext cx="1071716" cy="640865"/>
              </a:xfrm>
              <a:prstGeom prst="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1AB4887-9C42-F924-DBAB-317B27CC5C24}"/>
                  </a:ext>
                </a:extLst>
              </p:cNvPr>
              <p:cNvSpPr/>
              <p:nvPr/>
            </p:nvSpPr>
            <p:spPr>
              <a:xfrm>
                <a:off x="9168294" y="5934037"/>
                <a:ext cx="121920" cy="1219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A7CB6F15-843A-90E1-0196-904C6D373E2B}"/>
                  </a:ext>
                </a:extLst>
              </p:cNvPr>
              <p:cNvSpPr/>
              <p:nvPr/>
            </p:nvSpPr>
            <p:spPr>
              <a:xfrm>
                <a:off x="9168294" y="6188963"/>
                <a:ext cx="121920" cy="1219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3B9AEA3E-69DB-8EE2-27BC-CF7D5534365C}"/>
                  </a:ext>
                </a:extLst>
              </p:cNvPr>
              <p:cNvSpPr txBox="1"/>
              <p:nvPr/>
            </p:nvSpPr>
            <p:spPr>
              <a:xfrm>
                <a:off x="9357314" y="5841108"/>
                <a:ext cx="692818" cy="307777"/>
              </a:xfrm>
              <a:prstGeom prst="rect">
                <a:avLst/>
              </a:prstGeom>
              <a:noFill/>
            </p:spPr>
            <p:txBody>
              <a:bodyPr wrap="none" rtlCol="0">
                <a:spAutoFit/>
              </a:bodyPr>
              <a:lstStyle/>
              <a:p>
                <a:r>
                  <a:rPr kumimoji="1" lang="en-US" altLang="ja-JP" sz="1400" dirty="0">
                    <a:latin typeface="Helvetica" pitchFamily="2" charset="0"/>
                  </a:rPr>
                  <a:t>Empty</a:t>
                </a:r>
                <a:endParaRPr kumimoji="1" lang="ja-JP" altLang="en-US" sz="1400">
                  <a:latin typeface="Helvetica" pitchFamily="2" charset="0"/>
                </a:endParaRPr>
              </a:p>
            </p:txBody>
          </p:sp>
          <p:sp>
            <p:nvSpPr>
              <p:cNvPr id="25" name="テキスト ボックス 24">
                <a:extLst>
                  <a:ext uri="{FF2B5EF4-FFF2-40B4-BE49-F238E27FC236}">
                    <a16:creationId xmlns:a16="http://schemas.microsoft.com/office/drawing/2014/main" id="{A50F234D-3C4A-698F-10D4-E9654AAF3C0C}"/>
                  </a:ext>
                </a:extLst>
              </p:cNvPr>
              <p:cNvSpPr txBox="1"/>
              <p:nvPr/>
            </p:nvSpPr>
            <p:spPr>
              <a:xfrm>
                <a:off x="9294504" y="6105920"/>
                <a:ext cx="901209" cy="307777"/>
              </a:xfrm>
              <a:prstGeom prst="rect">
                <a:avLst/>
              </a:prstGeom>
              <a:noFill/>
            </p:spPr>
            <p:txBody>
              <a:bodyPr wrap="none" rtlCol="0">
                <a:spAutoFit/>
              </a:bodyPr>
              <a:lstStyle/>
              <a:p>
                <a:r>
                  <a:rPr kumimoji="1" lang="en-US" altLang="ja-JP" sz="1400" dirty="0">
                    <a:latin typeface="Helvetica" pitchFamily="2" charset="0"/>
                  </a:rPr>
                  <a:t>Crowded</a:t>
                </a:r>
                <a:endParaRPr kumimoji="1" lang="ja-JP" altLang="en-US" sz="1400">
                  <a:latin typeface="Helvetica" pitchFamily="2" charset="0"/>
                </a:endParaRPr>
              </a:p>
            </p:txBody>
          </p:sp>
        </p:grpSp>
      </p:grpSp>
      <p:sp>
        <p:nvSpPr>
          <p:cNvPr id="4" name="テキスト ボックス 3">
            <a:extLst>
              <a:ext uri="{FF2B5EF4-FFF2-40B4-BE49-F238E27FC236}">
                <a16:creationId xmlns:a16="http://schemas.microsoft.com/office/drawing/2014/main" id="{B2A01BB3-266B-E611-8B3F-F6E3B52CDBA5}"/>
              </a:ext>
            </a:extLst>
          </p:cNvPr>
          <p:cNvSpPr txBox="1"/>
          <p:nvPr/>
        </p:nvSpPr>
        <p:spPr>
          <a:xfrm>
            <a:off x="8299215" y="259532"/>
            <a:ext cx="3456395" cy="1200329"/>
          </a:xfrm>
          <a:prstGeom prst="rect">
            <a:avLst/>
          </a:prstGeom>
          <a:noFill/>
        </p:spPr>
        <p:txBody>
          <a:bodyPr wrap="none" rtlCol="0">
            <a:spAutoFit/>
          </a:bodyPr>
          <a:lstStyle/>
          <a:p>
            <a:pPr marL="342900" indent="-342900">
              <a:buAutoNum type="arabicPeriod"/>
            </a:pPr>
            <a:r>
              <a:rPr kumimoji="1" lang="en-US" altLang="ja-JP" sz="2400" dirty="0">
                <a:latin typeface="Helvetica Light" panose="020B0403020202020204" pitchFamily="34" charset="0"/>
              </a:rPr>
              <a:t>Spaced </a:t>
            </a:r>
            <a:r>
              <a:rPr lang="en-US" altLang="ja-JP" sz="2400" dirty="0">
                <a:latin typeface="Helvetica Light" panose="020B0403020202020204" pitchFamily="34" charset="0"/>
              </a:rPr>
              <a:t>arrangement</a:t>
            </a:r>
            <a:endParaRPr kumimoji="1" lang="en-US" altLang="ja-JP" sz="2400" dirty="0">
              <a:latin typeface="Helvetica Light" panose="020B0403020202020204" pitchFamily="34" charset="0"/>
            </a:endParaRPr>
          </a:p>
          <a:p>
            <a:pPr marL="342900" indent="-342900">
              <a:buAutoNum type="arabicPeriod"/>
            </a:pPr>
            <a:r>
              <a:rPr kumimoji="1" lang="en-US" altLang="ja-JP" sz="2400" dirty="0">
                <a:latin typeface="Helvetica Light" panose="020B0403020202020204" pitchFamily="34" charset="0"/>
              </a:rPr>
              <a:t>Horizontal tiling</a:t>
            </a:r>
          </a:p>
          <a:p>
            <a:pPr marL="342900" indent="-342900">
              <a:buAutoNum type="arabicPeriod"/>
            </a:pPr>
            <a:r>
              <a:rPr lang="en-US" altLang="ja-JP" sz="2400" dirty="0">
                <a:latin typeface="Helvetica Light" panose="020B0403020202020204" pitchFamily="34" charset="0"/>
              </a:rPr>
              <a:t>Smooth curve</a:t>
            </a:r>
            <a:endParaRPr kumimoji="1" lang="ja-JP" altLang="en-US" sz="2400">
              <a:latin typeface="Helvetica Light" panose="020B0403020202020204" pitchFamily="34" charset="0"/>
            </a:endParaRPr>
          </a:p>
        </p:txBody>
      </p:sp>
      <p:sp>
        <p:nvSpPr>
          <p:cNvPr id="27" name="コンテンツ プレースホルダー 2">
            <a:extLst>
              <a:ext uri="{FF2B5EF4-FFF2-40B4-BE49-F238E27FC236}">
                <a16:creationId xmlns:a16="http://schemas.microsoft.com/office/drawing/2014/main" id="{0E172B32-3C1E-FEFD-B463-9B4476781344}"/>
              </a:ext>
            </a:extLst>
          </p:cNvPr>
          <p:cNvSpPr txBox="1">
            <a:spLocks/>
          </p:cNvSpPr>
          <p:nvPr/>
        </p:nvSpPr>
        <p:spPr>
          <a:xfrm>
            <a:off x="289369" y="3781934"/>
            <a:ext cx="4027210" cy="2710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latin typeface="Helvetica Neue Light" panose="02000403000000020004" pitchFamily="2" charset="0"/>
                <a:ea typeface="Helvetica Neue Light" panose="02000403000000020004" pitchFamily="2" charset="0"/>
              </a:rPr>
              <a:t>Steps of each iteration</a:t>
            </a:r>
          </a:p>
          <a:p>
            <a:pPr lvl="1"/>
            <a:r>
              <a:rPr lang="en-US" altLang="ja-JP" dirty="0">
                <a:latin typeface="Helvetica Neue Light" panose="02000403000000020004" pitchFamily="2" charset="0"/>
                <a:ea typeface="Helvetica Neue Light" panose="02000403000000020004" pitchFamily="2" charset="0"/>
              </a:rPr>
              <a:t>1. Calculate sparsity</a:t>
            </a:r>
          </a:p>
          <a:p>
            <a:pPr lvl="1"/>
            <a:r>
              <a:rPr lang="en-US" altLang="ja-JP" dirty="0">
                <a:latin typeface="Helvetica Neue Light" panose="02000403000000020004" pitchFamily="2" charset="0"/>
                <a:ea typeface="Helvetica Neue Light" panose="02000403000000020004" pitchFamily="2" charset="0"/>
              </a:rPr>
              <a:t>2. Determine stem tip</a:t>
            </a:r>
          </a:p>
          <a:p>
            <a:pPr lvl="1"/>
            <a:r>
              <a:rPr lang="en-US" altLang="ja-JP" dirty="0">
                <a:latin typeface="Helvetica Neue Light" panose="02000403000000020004" pitchFamily="2" charset="0"/>
                <a:ea typeface="Helvetica Neue Light" panose="02000403000000020004" pitchFamily="2" charset="0"/>
              </a:rPr>
              <a:t>3. Solve path finding</a:t>
            </a:r>
          </a:p>
          <a:p>
            <a:endParaRPr lang="en-US" altLang="ja-JP" dirty="0"/>
          </a:p>
          <a:p>
            <a:pPr lvl="1"/>
            <a:endParaRPr lang="ja-JP" altLang="en-US"/>
          </a:p>
        </p:txBody>
      </p:sp>
      <p:sp>
        <p:nvSpPr>
          <p:cNvPr id="28" name="正方形/長方形 27">
            <a:extLst>
              <a:ext uri="{FF2B5EF4-FFF2-40B4-BE49-F238E27FC236}">
                <a16:creationId xmlns:a16="http://schemas.microsoft.com/office/drawing/2014/main" id="{05D1D931-AED1-A3F1-C6AD-3D83845EAA95}"/>
              </a:ext>
            </a:extLst>
          </p:cNvPr>
          <p:cNvSpPr/>
          <p:nvPr/>
        </p:nvSpPr>
        <p:spPr>
          <a:xfrm>
            <a:off x="8119871" y="139485"/>
            <a:ext cx="3815085" cy="1441342"/>
          </a:xfrm>
          <a:prstGeom prst="rect">
            <a:avLst/>
          </a:prstGeom>
          <a:no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03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7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nodeType="afterEffect">
                                  <p:stCondLst>
                                    <p:cond delay="7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75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nodeType="afterEffect">
                                  <p:stCondLst>
                                    <p:cond delay="75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75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5250"/>
                            </p:stCondLst>
                            <p:childTnLst>
                              <p:par>
                                <p:cTn id="29" presetID="1" presetClass="entr" presetSubtype="0" fill="hold" nodeType="afterEffect">
                                  <p:stCondLst>
                                    <p:cond delay="75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75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6750"/>
                            </p:stCondLst>
                            <p:childTnLst>
                              <p:par>
                                <p:cTn id="35" presetID="1" presetClass="entr" presetSubtype="0" fill="hold" nodeType="afterEffect">
                                  <p:stCondLst>
                                    <p:cond delay="75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nodeType="afterEffect">
                                  <p:stCondLst>
                                    <p:cond delay="75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8250"/>
                            </p:stCondLst>
                            <p:childTnLst>
                              <p:par>
                                <p:cTn id="41" presetID="1" presetClass="entr" presetSubtype="0" fill="hold" nodeType="afterEffect">
                                  <p:stCondLst>
                                    <p:cond delay="150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089129C4-AB0F-4B90-4749-19D76286DF52}"/>
                  </a:ext>
                </a:extLst>
              </p:cNvPr>
              <p:cNvSpPr>
                <a:spLocks noGrp="1"/>
              </p:cNvSpPr>
              <p:nvPr>
                <p:ph type="title"/>
              </p:nvPr>
            </p:nvSpPr>
            <p:spPr/>
            <p:txBody>
              <a:bodyPr/>
              <a:lstStyle/>
              <a:p>
                <a:r>
                  <a:rPr lang="en-US" altLang="ja-JP" dirty="0"/>
                  <a:t>Branch sparsity </a:t>
                </a:r>
                <a:r>
                  <a:rPr lang="en-US" altLang="ja-JP" b="0" dirty="0">
                    <a:latin typeface="Helvetica Light" panose="020B0403020202020204" pitchFamily="34" charset="0"/>
                  </a:rPr>
                  <a:t>(</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𝑠</m:t>
                        </m:r>
                      </m:e>
                      <m:sub>
                        <m:r>
                          <a:rPr lang="en-US" altLang="ja-JP" b="0" i="1" smtClean="0">
                            <a:latin typeface="Cambria Math" panose="02040503050406030204" pitchFamily="18" charset="0"/>
                          </a:rPr>
                          <m:t>𝑖</m:t>
                        </m:r>
                      </m:sub>
                    </m:sSub>
                  </m:oMath>
                </a14:m>
                <a:r>
                  <a:rPr lang="en-US" altLang="ja-JP" b="0" dirty="0">
                    <a:latin typeface="Helvetica Light" panose="020B0403020202020204" pitchFamily="34" charset="0"/>
                  </a:rPr>
                  <a:t>)</a:t>
                </a:r>
                <a:endParaRPr kumimoji="1" lang="ja-JP" altLang="en-US" b="0">
                  <a:latin typeface="Helvetica Light" panose="020B0403020202020204" pitchFamily="34" charset="0"/>
                </a:endParaRPr>
              </a:p>
            </p:txBody>
          </p:sp>
        </mc:Choice>
        <mc:Fallback xmlns="">
          <p:sp>
            <p:nvSpPr>
              <p:cNvPr id="2" name="タイトル 1">
                <a:extLst>
                  <a:ext uri="{FF2B5EF4-FFF2-40B4-BE49-F238E27FC236}">
                    <a16:creationId xmlns:a16="http://schemas.microsoft.com/office/drawing/2014/main" id="{089129C4-AB0F-4B90-4749-19D76286DF52}"/>
                  </a:ext>
                </a:extLst>
              </p:cNvPr>
              <p:cNvSpPr>
                <a:spLocks noGrp="1" noRot="1" noChangeAspect="1" noMove="1" noResize="1" noEditPoints="1" noAdjustHandles="1" noChangeArrowheads="1" noChangeShapeType="1" noTextEdit="1"/>
              </p:cNvSpPr>
              <p:nvPr>
                <p:ph type="title"/>
              </p:nvPr>
            </p:nvSpPr>
            <p:spPr>
              <a:blipFill>
                <a:blip r:embed="rId3"/>
                <a:stretch>
                  <a:fillRect l="-24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A36C969-7563-1D18-6C05-71AA0D745BDD}"/>
                  </a:ext>
                </a:extLst>
              </p:cNvPr>
              <p:cNvSpPr>
                <a:spLocks noGrp="1"/>
              </p:cNvSpPr>
              <p:nvPr>
                <p:ph idx="1"/>
              </p:nvPr>
            </p:nvSpPr>
            <p:spPr>
              <a:xfrm>
                <a:off x="838200" y="1825625"/>
                <a:ext cx="6241869" cy="4351338"/>
              </a:xfrm>
            </p:spPr>
            <p:txBody>
              <a:bodyPr/>
              <a:lstStyle/>
              <a:p>
                <a:pPr>
                  <a:lnSpc>
                    <a:spcPct val="100000"/>
                  </a:lnSpc>
                </a:pPr>
                <a:r>
                  <a:rPr lang="en-US" altLang="ja-JP" sz="2800" dirty="0">
                    <a:solidFill>
                      <a:schemeClr val="tx1"/>
                    </a:solidFill>
                    <a:effectLst/>
                    <a:latin typeface="Helvetica Light" panose="020B0403020202020204" pitchFamily="34" charset="0"/>
                    <a:ea typeface="Helvetica Neue Light" panose="02000403000000020004" pitchFamily="2" charset="0"/>
                    <a:cs typeface="Helvetica Neue" panose="02000503000000020004" pitchFamily="2" charset="0"/>
                  </a:rPr>
                  <a:t>Sparsity(</a:t>
                </a:r>
                <a14:m>
                  <m:oMath xmlns:m="http://schemas.openxmlformats.org/officeDocument/2006/math">
                    <m:sSub>
                      <m:sSubPr>
                        <m:ctrlPr>
                          <a:rPr lang="en-US" altLang="ja-JP" sz="2800" i="1" smtClean="0">
                            <a:solidFill>
                              <a:schemeClr val="tx1"/>
                            </a:solidFill>
                            <a:effectLst/>
                            <a:latin typeface="Cambria Math" panose="02040503050406030204" pitchFamily="18" charset="0"/>
                          </a:rPr>
                        </m:ctrlPr>
                      </m:sSubPr>
                      <m:e>
                        <m:r>
                          <m:rPr>
                            <m:sty m:val="p"/>
                          </m:rPr>
                          <a:rPr lang="en-US" altLang="ja-JP" sz="2800" smtClean="0">
                            <a:solidFill>
                              <a:schemeClr val="tx1"/>
                            </a:solidFill>
                            <a:effectLst/>
                            <a:latin typeface="Cambria Math" panose="02040503050406030204" pitchFamily="18" charset="0"/>
                          </a:rPr>
                          <m:t>s</m:t>
                        </m:r>
                      </m:e>
                      <m:sub>
                        <m:r>
                          <m:rPr>
                            <m:sty m:val="p"/>
                          </m:rPr>
                          <a:rPr lang="en-US" altLang="ja-JP" sz="2800" smtClean="0">
                            <a:solidFill>
                              <a:schemeClr val="tx1"/>
                            </a:solidFill>
                            <a:effectLst/>
                            <a:latin typeface="Cambria Math" panose="02040503050406030204" pitchFamily="18" charset="0"/>
                          </a:rPr>
                          <m:t>i</m:t>
                        </m:r>
                      </m:sub>
                    </m:sSub>
                  </m:oMath>
                </a14:m>
                <a:r>
                  <a:rPr lang="en-US" altLang="ja-JP" sz="2800" dirty="0">
                    <a:solidFill>
                      <a:schemeClr val="tx1"/>
                    </a:solidFill>
                    <a:effectLst/>
                    <a:latin typeface="Helvetica Light" panose="020B0403020202020204" pitchFamily="34" charset="0"/>
                    <a:ea typeface="Helvetica Neue Light" panose="02000403000000020004" pitchFamily="2" charset="0"/>
                    <a:cs typeface="Helvetica Neue" panose="02000503000000020004" pitchFamily="2" charset="0"/>
                  </a:rPr>
                  <a:t>)</a:t>
                </a:r>
                <a:r>
                  <a:rPr lang="en-US" altLang="ja-JP" dirty="0">
                    <a:solidFill>
                      <a:schemeClr val="tx1"/>
                    </a:solidFill>
                    <a:latin typeface="Helvetica Light" panose="020B0403020202020204" pitchFamily="34" charset="0"/>
                    <a:ea typeface="Helvetica Neue Light" panose="02000403000000020004" pitchFamily="2" charset="0"/>
                    <a:cs typeface="Helvetica Neue" panose="02000503000000020004" pitchFamily="2" charset="0"/>
                  </a:rPr>
                  <a:t> is calculated in each vertex for </a:t>
                </a:r>
                <a:r>
                  <a:rPr lang="en-US" altLang="ja-JP" dirty="0">
                    <a:latin typeface="Helvetica Light" panose="020B0403020202020204" pitchFamily="34" charset="0"/>
                    <a:ea typeface="Helvetica Neue Light" panose="02000403000000020004" pitchFamily="2" charset="0"/>
                    <a:cs typeface="Helvetica Neue" panose="02000503000000020004" pitchFamily="2" charset="0"/>
                  </a:rPr>
                  <a:t>s</a:t>
                </a:r>
                <a:r>
                  <a:rPr lang="en-US" altLang="ja-JP" sz="2800" dirty="0">
                    <a:solidFill>
                      <a:schemeClr val="tx1"/>
                    </a:solidFill>
                    <a:effectLst/>
                    <a:latin typeface="Helvetica Light" panose="020B0403020202020204" pitchFamily="34" charset="0"/>
                    <a:ea typeface="Helvetica Neue Light" panose="02000403000000020004" pitchFamily="2" charset="0"/>
                    <a:cs typeface="Helvetica Neue" panose="02000503000000020004" pitchFamily="2" charset="0"/>
                  </a:rPr>
                  <a:t>paced arrangement</a:t>
                </a:r>
              </a:p>
              <a:p>
                <a:pPr>
                  <a:lnSpc>
                    <a:spcPct val="100000"/>
                  </a:lnSpc>
                </a:pPr>
                <a:r>
                  <a:rPr lang="en-US" altLang="ja-JP" dirty="0">
                    <a:latin typeface="Helvetica Light" panose="020B0403020202020204" pitchFamily="34" charset="0"/>
                    <a:ea typeface="Helvetica Neue Light" panose="02000403000000020004" pitchFamily="2" charset="0"/>
                    <a:cs typeface="Helvetica Neue" panose="02000503000000020004" pitchFamily="2" charset="0"/>
                  </a:rPr>
                  <a:t>Sparsity represents the shortest geodesic distance from the stems that are arranged horizontally</a:t>
                </a:r>
                <a:endParaRPr kumimoji="1" lang="en-US" altLang="ja-JP" dirty="0">
                  <a:latin typeface="Helvetica Light" panose="020B0403020202020204" pitchFamily="34" charset="0"/>
                  <a:ea typeface="Helvetica Neue Light" panose="02000403000000020004" pitchFamily="2" charset="0"/>
                  <a:cs typeface="Helvetica Neue" panose="02000503000000020004" pitchFamily="2" charset="0"/>
                </a:endParaRPr>
              </a:p>
              <a:p>
                <a:pPr>
                  <a:lnSpc>
                    <a:spcPct val="100000"/>
                  </a:lnSpc>
                </a:pPr>
                <a:r>
                  <a:rPr lang="en-US" altLang="ja-JP" dirty="0">
                    <a:latin typeface="Helvetica Light" panose="020B0403020202020204" pitchFamily="34" charset="0"/>
                    <a:ea typeface="Helvetica Neue Light" panose="02000403000000020004" pitchFamily="2" charset="0"/>
                    <a:cs typeface="Helvetica Neue" panose="02000503000000020004" pitchFamily="2" charset="0"/>
                  </a:rPr>
                  <a:t>Normalized</a:t>
                </a:r>
                <a:r>
                  <a:rPr kumimoji="1" lang="en-US" altLang="ja-JP" dirty="0">
                    <a:latin typeface="Helvetica Light" panose="020B0403020202020204" pitchFamily="34" charset="0"/>
                    <a:ea typeface="Helvetica Neue Light" panose="02000403000000020004" pitchFamily="2" charset="0"/>
                    <a:cs typeface="Helvetica Neue" panose="02000503000000020004" pitchFamily="2" charset="0"/>
                  </a:rPr>
                  <a:t> values are </a:t>
                </a:r>
                <a:r>
                  <a:rPr lang="en-US" altLang="ja-JP" dirty="0">
                    <a:latin typeface="Helvetica Light" panose="020B0403020202020204" pitchFamily="34" charset="0"/>
                    <a:ea typeface="Helvetica Neue Light" panose="02000403000000020004" pitchFamily="2" charset="0"/>
                    <a:cs typeface="Helvetica Neue" panose="02000503000000020004" pitchFamily="2" charset="0"/>
                  </a:rPr>
                  <a:t>used </a:t>
                </a:r>
                <a:r>
                  <a:rPr kumimoji="1" lang="en-US" altLang="ja-JP" dirty="0">
                    <a:latin typeface="Helvetica Light" panose="020B0403020202020204" pitchFamily="34" charset="0"/>
                    <a:ea typeface="Helvetica Neue Light" panose="02000403000000020004" pitchFamily="2" charset="0"/>
                    <a:cs typeface="Helvetica Neue" panose="02000503000000020004" pitchFamily="2" charset="0"/>
                  </a:rPr>
                  <a:t>among all vertices</a:t>
                </a:r>
                <a:endParaRPr kumimoji="1" lang="ja-JP" altLang="en-US">
                  <a:latin typeface="Helvetica Light" panose="020B0403020202020204" pitchFamily="34" charset="0"/>
                  <a:cs typeface="Helvetica Neue" panose="02000503000000020004" pitchFamily="2" charset="0"/>
                </a:endParaRPr>
              </a:p>
            </p:txBody>
          </p:sp>
        </mc:Choice>
        <mc:Fallback xmlns="">
          <p:sp>
            <p:nvSpPr>
              <p:cNvPr id="3" name="コンテンツ プレースホルダー 2">
                <a:extLst>
                  <a:ext uri="{FF2B5EF4-FFF2-40B4-BE49-F238E27FC236}">
                    <a16:creationId xmlns:a16="http://schemas.microsoft.com/office/drawing/2014/main" id="{6A36C969-7563-1D18-6C05-71AA0D745BDD}"/>
                  </a:ext>
                </a:extLst>
              </p:cNvPr>
              <p:cNvSpPr>
                <a:spLocks noGrp="1" noRot="1" noChangeAspect="1" noMove="1" noResize="1" noEditPoints="1" noAdjustHandles="1" noChangeArrowheads="1" noChangeShapeType="1" noTextEdit="1"/>
              </p:cNvSpPr>
              <p:nvPr>
                <p:ph idx="1"/>
              </p:nvPr>
            </p:nvSpPr>
            <p:spPr>
              <a:xfrm>
                <a:off x="838200" y="1825625"/>
                <a:ext cx="6241869" cy="4351338"/>
              </a:xfrm>
              <a:blipFill>
                <a:blip r:embed="rId4"/>
                <a:stretch>
                  <a:fillRect l="-1829" t="-1453" r="-1016"/>
                </a:stretch>
              </a:blipFill>
            </p:spPr>
            <p:txBody>
              <a:bodyPr/>
              <a:lstStyle/>
              <a:p>
                <a:r>
                  <a:rPr lang="ja-JP" altLang="en-US">
                    <a:noFill/>
                  </a:rPr>
                  <a:t> </a:t>
                </a:r>
              </a:p>
            </p:txBody>
          </p:sp>
        </mc:Fallback>
      </mc:AlternateContent>
      <p:pic>
        <p:nvPicPr>
          <p:cNvPr id="5" name="図 4" descr="背景パターン が含まれている画像&#10;&#10;自動的に生成された説明">
            <a:extLst>
              <a:ext uri="{FF2B5EF4-FFF2-40B4-BE49-F238E27FC236}">
                <a16:creationId xmlns:a16="http://schemas.microsoft.com/office/drawing/2014/main" id="{23F1F406-469E-684C-C7D2-2C1EF9173633}"/>
              </a:ext>
            </a:extLst>
          </p:cNvPr>
          <p:cNvPicPr>
            <a:picLocks noChangeAspect="1"/>
          </p:cNvPicPr>
          <p:nvPr/>
        </p:nvPicPr>
        <p:blipFill>
          <a:blip r:embed="rId5"/>
          <a:stretch>
            <a:fillRect/>
          </a:stretch>
        </p:blipFill>
        <p:spPr>
          <a:xfrm>
            <a:off x="7248605" y="2401697"/>
            <a:ext cx="4659405" cy="3199193"/>
          </a:xfrm>
          <a:prstGeom prst="rect">
            <a:avLst/>
          </a:prstGeom>
        </p:spPr>
      </p:pic>
      <p:sp>
        <p:nvSpPr>
          <p:cNvPr id="4" name="円/楕円 3">
            <a:extLst>
              <a:ext uri="{FF2B5EF4-FFF2-40B4-BE49-F238E27FC236}">
                <a16:creationId xmlns:a16="http://schemas.microsoft.com/office/drawing/2014/main" id="{DFF124BF-E45F-7913-0531-CFA5EF63FBDF}"/>
              </a:ext>
            </a:extLst>
          </p:cNvPr>
          <p:cNvSpPr/>
          <p:nvPr/>
        </p:nvSpPr>
        <p:spPr>
          <a:xfrm>
            <a:off x="7248605" y="2735527"/>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B62471D8-518A-10DD-A001-BA5DD15E69A1}"/>
              </a:ext>
            </a:extLst>
          </p:cNvPr>
          <p:cNvSpPr/>
          <p:nvPr/>
        </p:nvSpPr>
        <p:spPr>
          <a:xfrm>
            <a:off x="7999454" y="2839605"/>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223C2255-5DBE-484F-AFCB-2FC4EEECBC40}"/>
              </a:ext>
            </a:extLst>
          </p:cNvPr>
          <p:cNvSpPr/>
          <p:nvPr/>
        </p:nvSpPr>
        <p:spPr>
          <a:xfrm>
            <a:off x="9040235" y="2802435"/>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7A31465E-E2DD-7B0E-CE76-E29E7A9B5401}"/>
              </a:ext>
            </a:extLst>
          </p:cNvPr>
          <p:cNvSpPr/>
          <p:nvPr/>
        </p:nvSpPr>
        <p:spPr>
          <a:xfrm>
            <a:off x="9642400" y="2980854"/>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1057463B-C028-2869-CDD6-C539495B8386}"/>
              </a:ext>
            </a:extLst>
          </p:cNvPr>
          <p:cNvSpPr/>
          <p:nvPr/>
        </p:nvSpPr>
        <p:spPr>
          <a:xfrm>
            <a:off x="10281737" y="3032893"/>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8210998B-3981-9ADF-DC02-750185B3184F}"/>
              </a:ext>
            </a:extLst>
          </p:cNvPr>
          <p:cNvSpPr/>
          <p:nvPr/>
        </p:nvSpPr>
        <p:spPr>
          <a:xfrm>
            <a:off x="7371268" y="4898864"/>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97B51BF9-BD61-C156-CA6C-F7105AF549BD}"/>
              </a:ext>
            </a:extLst>
          </p:cNvPr>
          <p:cNvSpPr/>
          <p:nvPr/>
        </p:nvSpPr>
        <p:spPr>
          <a:xfrm>
            <a:off x="8274516" y="5010376"/>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4E2148B9-6C6D-1A72-F807-A3DD1FC193BD}"/>
              </a:ext>
            </a:extLst>
          </p:cNvPr>
          <p:cNvSpPr/>
          <p:nvPr/>
        </p:nvSpPr>
        <p:spPr>
          <a:xfrm>
            <a:off x="8921287" y="5144191"/>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A264568F-A462-742A-B2A7-B3DB162C9AA9}"/>
              </a:ext>
            </a:extLst>
          </p:cNvPr>
          <p:cNvSpPr/>
          <p:nvPr/>
        </p:nvSpPr>
        <p:spPr>
          <a:xfrm>
            <a:off x="9523453" y="5133040"/>
            <a:ext cx="426836" cy="414640"/>
          </a:xfrm>
          <a:prstGeom prst="ellipse">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8DE45999-1FDC-370D-3D98-C899A03999A9}"/>
              </a:ext>
            </a:extLst>
          </p:cNvPr>
          <p:cNvCxnSpPr/>
          <p:nvPr/>
        </p:nvCxnSpPr>
        <p:spPr>
          <a:xfrm>
            <a:off x="7439513" y="3217075"/>
            <a:ext cx="0" cy="605800"/>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6F0C9DCD-4510-2310-0C76-2B57138E1EF1}"/>
              </a:ext>
            </a:extLst>
          </p:cNvPr>
          <p:cNvCxnSpPr/>
          <p:nvPr/>
        </p:nvCxnSpPr>
        <p:spPr>
          <a:xfrm>
            <a:off x="8212872" y="3327623"/>
            <a:ext cx="0" cy="605800"/>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660AE073-5349-92ED-2817-9666AFF71BA9}"/>
              </a:ext>
            </a:extLst>
          </p:cNvPr>
          <p:cNvCxnSpPr/>
          <p:nvPr/>
        </p:nvCxnSpPr>
        <p:spPr>
          <a:xfrm>
            <a:off x="9253653" y="3273691"/>
            <a:ext cx="0" cy="605800"/>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4EAD1ED7-C6B3-0426-9D09-068F1A5E558A}"/>
              </a:ext>
            </a:extLst>
          </p:cNvPr>
          <p:cNvCxnSpPr/>
          <p:nvPr/>
        </p:nvCxnSpPr>
        <p:spPr>
          <a:xfrm>
            <a:off x="9855772" y="3491074"/>
            <a:ext cx="0" cy="605800"/>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ED010D5B-7FAB-E080-632C-0569870F1429}"/>
              </a:ext>
            </a:extLst>
          </p:cNvPr>
          <p:cNvCxnSpPr/>
          <p:nvPr/>
        </p:nvCxnSpPr>
        <p:spPr>
          <a:xfrm>
            <a:off x="10495155" y="3557145"/>
            <a:ext cx="0" cy="605800"/>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38460A9F-F289-5F0E-0ACB-0300D643F96F}"/>
              </a:ext>
            </a:extLst>
          </p:cNvPr>
          <p:cNvCxnSpPr/>
          <p:nvPr/>
        </p:nvCxnSpPr>
        <p:spPr>
          <a:xfrm>
            <a:off x="7593758" y="4226560"/>
            <a:ext cx="0" cy="605800"/>
          </a:xfrm>
          <a:prstGeom prst="straightConnector1">
            <a:avLst/>
          </a:prstGeom>
          <a:ln w="6350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8AF219E0-8E42-12C4-88A2-D94C3ABD55F2}"/>
              </a:ext>
            </a:extLst>
          </p:cNvPr>
          <p:cNvCxnSpPr/>
          <p:nvPr/>
        </p:nvCxnSpPr>
        <p:spPr>
          <a:xfrm>
            <a:off x="8535616" y="4338081"/>
            <a:ext cx="0" cy="605800"/>
          </a:xfrm>
          <a:prstGeom prst="straightConnector1">
            <a:avLst/>
          </a:prstGeom>
          <a:ln w="6350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E975F59F-6FA6-98D3-6E20-7FF64681C558}"/>
              </a:ext>
            </a:extLst>
          </p:cNvPr>
          <p:cNvCxnSpPr/>
          <p:nvPr/>
        </p:nvCxnSpPr>
        <p:spPr>
          <a:xfrm>
            <a:off x="9134705" y="4463673"/>
            <a:ext cx="0" cy="605800"/>
          </a:xfrm>
          <a:prstGeom prst="straightConnector1">
            <a:avLst/>
          </a:prstGeom>
          <a:ln w="6350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0469B380-FF87-2D1F-294F-287B72F6B18D}"/>
              </a:ext>
            </a:extLst>
          </p:cNvPr>
          <p:cNvCxnSpPr/>
          <p:nvPr/>
        </p:nvCxnSpPr>
        <p:spPr>
          <a:xfrm>
            <a:off x="9736871" y="4474994"/>
            <a:ext cx="0" cy="605800"/>
          </a:xfrm>
          <a:prstGeom prst="straightConnector1">
            <a:avLst/>
          </a:prstGeom>
          <a:ln w="6350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5B7E13AA-0909-4AA6-E694-BAA9E8BAACDB}"/>
              </a:ext>
            </a:extLst>
          </p:cNvPr>
          <p:cNvSpPr txBox="1"/>
          <p:nvPr/>
        </p:nvSpPr>
        <p:spPr>
          <a:xfrm>
            <a:off x="7836296" y="5726737"/>
            <a:ext cx="3612207" cy="707886"/>
          </a:xfrm>
          <a:prstGeom prst="rect">
            <a:avLst/>
          </a:prstGeom>
          <a:noFill/>
        </p:spPr>
        <p:txBody>
          <a:bodyPr wrap="none" rtlCol="0">
            <a:spAutoFit/>
          </a:bodyPr>
          <a:lstStyle/>
          <a:p>
            <a:r>
              <a:rPr lang="en-US" altLang="ja-JP" sz="2000" dirty="0">
                <a:latin typeface="Helvetica" pitchFamily="2" charset="0"/>
              </a:rPr>
              <a:t>Sparsity of e</a:t>
            </a:r>
            <a:r>
              <a:rPr kumimoji="1" lang="en-US" altLang="ja-JP" sz="2000" dirty="0">
                <a:latin typeface="Helvetica" pitchFamily="2" charset="0"/>
              </a:rPr>
              <a:t>ach vertices</a:t>
            </a:r>
          </a:p>
          <a:p>
            <a:r>
              <a:rPr lang="en-US" altLang="ja-JP" sz="2000" dirty="0">
                <a:latin typeface="Helvetica" pitchFamily="2" charset="0"/>
              </a:rPr>
              <a:t>Red vertices are high sparsity</a:t>
            </a:r>
            <a:endParaRPr kumimoji="1" lang="en-US" altLang="ja-JP" sz="2000" dirty="0">
              <a:latin typeface="Helvetica" pitchFamily="2" charset="0"/>
            </a:endParaRPr>
          </a:p>
        </p:txBody>
      </p:sp>
      <p:sp>
        <p:nvSpPr>
          <p:cNvPr id="11" name="テキスト ボックス 10">
            <a:extLst>
              <a:ext uri="{FF2B5EF4-FFF2-40B4-BE49-F238E27FC236}">
                <a16:creationId xmlns:a16="http://schemas.microsoft.com/office/drawing/2014/main" id="{EABD3198-872A-718D-1343-3E18498733F2}"/>
              </a:ext>
            </a:extLst>
          </p:cNvPr>
          <p:cNvSpPr txBox="1"/>
          <p:nvPr/>
        </p:nvSpPr>
        <p:spPr>
          <a:xfrm>
            <a:off x="8299215" y="259532"/>
            <a:ext cx="3565400" cy="1200329"/>
          </a:xfrm>
          <a:prstGeom prst="rect">
            <a:avLst/>
          </a:prstGeom>
          <a:noFill/>
        </p:spPr>
        <p:txBody>
          <a:bodyPr wrap="none" rtlCol="0">
            <a:spAutoFit/>
          </a:bodyPr>
          <a:lstStyle/>
          <a:p>
            <a:pPr marL="342900" indent="-342900">
              <a:buAutoNum type="arabicPeriod"/>
            </a:pPr>
            <a:r>
              <a:rPr kumimoji="1" lang="en-US" altLang="ja-JP" sz="2400" b="1" dirty="0">
                <a:latin typeface="Helvetica" pitchFamily="2" charset="0"/>
              </a:rPr>
              <a:t>Spaced </a:t>
            </a:r>
            <a:r>
              <a:rPr lang="en-US" altLang="ja-JP" sz="2400" b="1" dirty="0">
                <a:latin typeface="Helvetica" pitchFamily="2" charset="0"/>
              </a:rPr>
              <a:t>arrangement</a:t>
            </a:r>
            <a:endParaRPr kumimoji="1" lang="en-US" altLang="ja-JP" sz="2400" b="1" dirty="0">
              <a:latin typeface="Helvetica" pitchFamily="2" charset="0"/>
            </a:endParaRPr>
          </a:p>
          <a:p>
            <a:pPr marL="342900" indent="-342900">
              <a:buAutoNum type="arabicPeriod"/>
            </a:pPr>
            <a:r>
              <a:rPr kumimoji="1" lang="en-US" altLang="ja-JP" sz="2400">
                <a:solidFill>
                  <a:schemeClr val="bg1">
                    <a:lumMod val="75000"/>
                  </a:schemeClr>
                </a:solidFill>
                <a:latin typeface="Helvetica Light" panose="020B0403020202020204" pitchFamily="34" charset="0"/>
              </a:rPr>
              <a:t>Horizontal tiling</a:t>
            </a:r>
            <a:endParaRPr kumimoji="1" lang="en-US" altLang="ja-JP" sz="2400" dirty="0">
              <a:solidFill>
                <a:schemeClr val="bg1">
                  <a:lumMod val="75000"/>
                </a:schemeClr>
              </a:solidFill>
              <a:latin typeface="Helvetica Light" panose="020B0403020202020204" pitchFamily="34" charset="0"/>
            </a:endParaRPr>
          </a:p>
          <a:p>
            <a:pPr marL="342900" indent="-342900">
              <a:buAutoNum type="arabicPeriod"/>
            </a:pPr>
            <a:r>
              <a:rPr lang="en-US" altLang="ja-JP" sz="2400" dirty="0">
                <a:solidFill>
                  <a:schemeClr val="bg1">
                    <a:lumMod val="75000"/>
                  </a:schemeClr>
                </a:solidFill>
                <a:latin typeface="Helvetica Light" panose="020B0403020202020204" pitchFamily="34" charset="0"/>
              </a:rPr>
              <a:t>Smooth curve</a:t>
            </a:r>
            <a:endParaRPr kumimoji="1" lang="ja-JP" altLang="en-US" sz="2400">
              <a:solidFill>
                <a:schemeClr val="bg1">
                  <a:lumMod val="75000"/>
                </a:schemeClr>
              </a:solidFill>
              <a:latin typeface="Helvetica Light" panose="020B0403020202020204" pitchFamily="34" charset="0"/>
            </a:endParaRPr>
          </a:p>
        </p:txBody>
      </p:sp>
    </p:spTree>
    <p:extLst>
      <p:ext uri="{BB962C8B-B14F-4D97-AF65-F5344CB8AC3E}">
        <p14:creationId xmlns:p14="http://schemas.microsoft.com/office/powerpoint/2010/main" val="115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22" presetClass="entr" presetSubtype="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par>
                                <p:cTn id="34" presetID="22" presetClass="entr" presetSubtype="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par>
                                <p:cTn id="37" presetID="2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DC34FF-5CBB-C149-1FFB-2B39E98E0887}"/>
              </a:ext>
            </a:extLst>
          </p:cNvPr>
          <p:cNvSpPr>
            <a:spLocks noGrp="1"/>
          </p:cNvSpPr>
          <p:nvPr>
            <p:ph type="title"/>
          </p:nvPr>
        </p:nvSpPr>
        <p:spPr/>
        <p:txBody>
          <a:bodyPr/>
          <a:lstStyle/>
          <a:p>
            <a:r>
              <a:rPr kumimoji="1" lang="en-US" altLang="ja-JP" dirty="0"/>
              <a:t>Stem tip </a:t>
            </a:r>
            <a:r>
              <a:rPr lang="en-US" altLang="ja-JP" dirty="0"/>
              <a:t>l</a:t>
            </a:r>
            <a:r>
              <a:rPr kumimoji="1" lang="en-US" altLang="ja-JP" dirty="0"/>
              <a:t>ocation</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B212F99-3A21-CB27-4BA2-671D9C9CA317}"/>
                  </a:ext>
                </a:extLst>
              </p:cNvPr>
              <p:cNvSpPr>
                <a:spLocks noGrp="1"/>
              </p:cNvSpPr>
              <p:nvPr>
                <p:ph idx="1"/>
              </p:nvPr>
            </p:nvSpPr>
            <p:spPr>
              <a:xfrm>
                <a:off x="838200" y="1825625"/>
                <a:ext cx="10515600" cy="2423645"/>
              </a:xfrm>
            </p:spPr>
            <p:txBody>
              <a:bodyPr/>
              <a:lstStyle/>
              <a:p>
                <a:r>
                  <a:rPr lang="en-US" altLang="ja-JP" dirty="0"/>
                  <a:t>T</a:t>
                </a:r>
                <a:r>
                  <a:rPr lang="en-US" altLang="ja-JP" dirty="0">
                    <a:effectLst/>
                  </a:rPr>
                  <a:t>he new stem tip position is identified by greedy search </a:t>
                </a:r>
              </a:p>
              <a:p>
                <a:r>
                  <a:rPr kumimoji="1" lang="en-US" altLang="ja-JP" dirty="0"/>
                  <a:t> </a:t>
                </a:r>
                <a14:m>
                  <m:oMath xmlns:m="http://schemas.openxmlformats.org/officeDocument/2006/math">
                    <m:sSup>
                      <m:sSupPr>
                        <m:ctrlPr>
                          <a:rPr kumimoji="1" lang="en-US" altLang="ja-JP" i="1" smtClean="0">
                            <a:latin typeface="Cambria Math" panose="02040503050406030204" pitchFamily="18" charset="0"/>
                          </a:rPr>
                        </m:ctrlPr>
                      </m:sSupPr>
                      <m:e>
                        <m:r>
                          <m:rPr>
                            <m:sty m:val="p"/>
                          </m:rPr>
                          <a:rPr kumimoji="1" lang="en-US" altLang="ja-JP" smtClean="0">
                            <a:latin typeface="Cambria Math" panose="02040503050406030204" pitchFamily="18" charset="0"/>
                          </a:rPr>
                          <m:t>i</m:t>
                        </m:r>
                      </m:e>
                      <m:sup>
                        <m:r>
                          <a:rPr kumimoji="1" lang="en-US" altLang="ja-JP" smtClean="0">
                            <a:latin typeface="Cambria Math" panose="02040503050406030204" pitchFamily="18" charset="0"/>
                          </a:rPr>
                          <m:t>∗</m:t>
                        </m:r>
                      </m:sup>
                    </m:sSup>
                  </m:oMath>
                </a14:m>
                <a:r>
                  <a:rPr lang="en-US" altLang="ja-JP" dirty="0">
                    <a:effectLst/>
                  </a:rPr>
                  <a:t> which maximizes the following objective function</a:t>
                </a:r>
                <a:endParaRPr kumimoji="1" lang="en-US" altLang="ja-JP" i="1" dirty="0">
                  <a:latin typeface="Cambria Math" panose="02040503050406030204" pitchFamily="18" charset="0"/>
                </a:endParaRPr>
              </a:p>
              <a:p>
                <a:pPr marL="0" indent="0">
                  <a:lnSpc>
                    <a:spcPct val="150000"/>
                  </a:lnSpc>
                  <a:buNone/>
                </a:pPr>
                <a14:m>
                  <m:oMathPara xmlns:m="http://schemas.openxmlformats.org/officeDocument/2006/math">
                    <m:oMathParaPr>
                      <m:jc m:val="center"/>
                    </m:oMathParaPr>
                    <m:oMath xmlns:m="http://schemas.openxmlformats.org/officeDocument/2006/math">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𝑖</m:t>
                          </m:r>
                        </m:e>
                        <m:sup>
                          <m:r>
                            <a:rPr kumimoji="1" lang="en-US" altLang="ja-JP" sz="3200" b="0" i="1" smtClean="0">
                              <a:latin typeface="Cambria Math" panose="02040503050406030204" pitchFamily="18" charset="0"/>
                            </a:rPr>
                            <m:t>∗</m:t>
                          </m:r>
                        </m:sup>
                      </m:sSup>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𝑎𝑟𝑔𝑚𝑎𝑥</m:t>
                      </m:r>
                      <m:r>
                        <a:rPr kumimoji="1" lang="en-US" altLang="ja-JP" sz="3200" b="0" i="1" smtClean="0">
                          <a:latin typeface="Cambria Math" panose="02040503050406030204" pitchFamily="18" charset="0"/>
                        </a:rPr>
                        <m:t>   </m:t>
                      </m:r>
                      <m:sSub>
                        <m:sSubPr>
                          <m:ctrlPr>
                            <a:rPr kumimoji="1" lang="en-US" altLang="ja-JP" sz="3200" b="0" i="1" smtClean="0">
                              <a:latin typeface="Cambria Math" panose="02040503050406030204" pitchFamily="18" charset="0"/>
                              <a:ea typeface="Cambria Math" panose="02040503050406030204" pitchFamily="18" charset="0"/>
                            </a:rPr>
                          </m:ctrlPr>
                        </m:sSubPr>
                        <m:e>
                          <m:r>
                            <a:rPr kumimoji="1" lang="en-US" altLang="ja-JP" sz="3200" b="0" i="1" smtClean="0">
                              <a:latin typeface="Cambria Math" panose="02040503050406030204" pitchFamily="18" charset="0"/>
                              <a:ea typeface="Cambria Math" panose="02040503050406030204" pitchFamily="18" charset="0"/>
                            </a:rPr>
                            <m:t>𝜎</m:t>
                          </m:r>
                        </m:e>
                        <m:sub>
                          <m:r>
                            <a:rPr kumimoji="1" lang="en-US" altLang="ja-JP" sz="3200" b="0" i="1" smtClean="0">
                              <a:latin typeface="Cambria Math" panose="02040503050406030204" pitchFamily="18" charset="0"/>
                              <a:ea typeface="Cambria Math" panose="02040503050406030204" pitchFamily="18" charset="0"/>
                            </a:rPr>
                            <m:t>0</m:t>
                          </m:r>
                        </m:sub>
                      </m:sSub>
                      <m:r>
                        <a:rPr kumimoji="1" lang="en-US" altLang="ja-JP" sz="3200" b="0" i="1" smtClean="0">
                          <a:latin typeface="Cambria Math" panose="02040503050406030204" pitchFamily="18" charset="0"/>
                          <a:ea typeface="Cambria Math" panose="02040503050406030204" pitchFamily="18" charset="0"/>
                        </a:rPr>
                        <m:t> </m:t>
                      </m:r>
                      <m:sSub>
                        <m:sSubPr>
                          <m:ctrlPr>
                            <a:rPr kumimoji="1" lang="en-US" altLang="ja-JP" sz="3200" b="0" i="1" smtClean="0">
                              <a:latin typeface="Cambria Math" panose="02040503050406030204" pitchFamily="18" charset="0"/>
                              <a:ea typeface="Cambria Math" panose="02040503050406030204" pitchFamily="18" charset="0"/>
                            </a:rPr>
                          </m:ctrlPr>
                        </m:sSubPr>
                        <m:e>
                          <m:r>
                            <a:rPr kumimoji="1" lang="en-US" altLang="ja-JP" sz="3200" b="0" i="1" smtClean="0">
                              <a:latin typeface="Cambria Math" panose="02040503050406030204" pitchFamily="18" charset="0"/>
                              <a:ea typeface="Cambria Math" panose="02040503050406030204" pitchFamily="18" charset="0"/>
                            </a:rPr>
                            <m:t>𝑠</m:t>
                          </m:r>
                        </m:e>
                        <m:sub>
                          <m:r>
                            <a:rPr kumimoji="1" lang="en-US" altLang="ja-JP" sz="3200" b="0" i="1" smtClean="0">
                              <a:latin typeface="Cambria Math" panose="02040503050406030204" pitchFamily="18" charset="0"/>
                              <a:ea typeface="Cambria Math" panose="02040503050406030204" pitchFamily="18" charset="0"/>
                            </a:rPr>
                            <m:t>𝑖</m:t>
                          </m:r>
                        </m:sub>
                      </m:sSub>
                      <m:r>
                        <a:rPr kumimoji="1" lang="en-US" altLang="ja-JP" sz="3200" b="0" i="1" smtClean="0">
                          <a:latin typeface="Cambria Math" panose="02040503050406030204" pitchFamily="18" charset="0"/>
                          <a:ea typeface="Cambria Math" panose="02040503050406030204" pitchFamily="18" charset="0"/>
                        </a:rPr>
                        <m:t>+</m:t>
                      </m:r>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𝜎</m:t>
                          </m:r>
                        </m:e>
                        <m:sub>
                          <m:r>
                            <a:rPr lang="en-US" altLang="ja-JP" sz="3200" b="0" i="1" smtClean="0">
                              <a:latin typeface="Cambria Math" panose="02040503050406030204" pitchFamily="18" charset="0"/>
                              <a:ea typeface="Cambria Math" panose="02040503050406030204" pitchFamily="18" charset="0"/>
                            </a:rPr>
                            <m:t>1</m:t>
                          </m:r>
                        </m:sub>
                      </m:sSub>
                      <m:sSub>
                        <m:sSubPr>
                          <m:ctrlPr>
                            <a:rPr lang="en-US" altLang="ja-JP" sz="320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𝑑</m:t>
                          </m:r>
                        </m:e>
                        <m:sub>
                          <m:r>
                            <a:rPr lang="en-US" altLang="ja-JP" sz="3200" b="0" i="1" smtClean="0">
                              <a:latin typeface="Cambria Math" panose="02040503050406030204" pitchFamily="18" charset="0"/>
                              <a:ea typeface="Cambria Math" panose="02040503050406030204" pitchFamily="18" charset="0"/>
                            </a:rPr>
                            <m:t>𝑖</m:t>
                          </m:r>
                        </m:sub>
                      </m:sSub>
                      <m:r>
                        <a:rPr kumimoji="1" lang="en-US" altLang="ja-JP" sz="3200" b="0" i="1" smtClean="0">
                          <a:latin typeface="Cambria Math" panose="02040503050406030204" pitchFamily="18" charset="0"/>
                          <a:ea typeface="Cambria Math" panose="02040503050406030204" pitchFamily="18" charset="0"/>
                        </a:rPr>
                        <m:t>+</m:t>
                      </m:r>
                      <m:sSub>
                        <m:sSubPr>
                          <m:ctrlPr>
                            <a:rPr lang="en-US" altLang="ja-JP" sz="3200" i="1">
                              <a:latin typeface="Cambria Math" panose="02040503050406030204" pitchFamily="18" charset="0"/>
                              <a:ea typeface="Cambria Math" panose="02040503050406030204" pitchFamily="18" charset="0"/>
                            </a:rPr>
                          </m:ctrlPr>
                        </m:sSubPr>
                        <m:e>
                          <m:r>
                            <a:rPr lang="en-US" altLang="ja-JP" sz="3200" i="1">
                              <a:latin typeface="Cambria Math" panose="02040503050406030204" pitchFamily="18" charset="0"/>
                              <a:ea typeface="Cambria Math" panose="02040503050406030204" pitchFamily="18" charset="0"/>
                            </a:rPr>
                            <m:t>𝜎</m:t>
                          </m:r>
                        </m:e>
                        <m:sub>
                          <m:r>
                            <a:rPr lang="en-US" altLang="ja-JP" sz="3200" b="0" i="1" smtClean="0">
                              <a:latin typeface="Cambria Math" panose="02040503050406030204" pitchFamily="18" charset="0"/>
                              <a:ea typeface="Cambria Math" panose="02040503050406030204" pitchFamily="18" charset="0"/>
                            </a:rPr>
                            <m:t>2</m:t>
                          </m:r>
                        </m:sub>
                      </m:sSub>
                      <m:sSub>
                        <m:sSubPr>
                          <m:ctrlPr>
                            <a:rPr lang="en-US" altLang="ja-JP" sz="320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𝑈</m:t>
                          </m:r>
                        </m:e>
                        <m:sub>
                          <m:r>
                            <a:rPr lang="en-US" altLang="ja-JP" sz="3200" b="0" i="1" smtClean="0">
                              <a:latin typeface="Cambria Math" panose="02040503050406030204" pitchFamily="18" charset="0"/>
                              <a:ea typeface="Cambria Math" panose="02040503050406030204" pitchFamily="18" charset="0"/>
                            </a:rPr>
                            <m:t>[0,1]</m:t>
                          </m:r>
                        </m:sub>
                      </m:sSub>
                    </m:oMath>
                  </m:oMathPara>
                </a14:m>
                <a:endParaRPr lang="en-US" altLang="ja-JP" dirty="0"/>
              </a:p>
              <a:p>
                <a:endParaRPr kumimoji="1" lang="ja-JP" altLang="en-US"/>
              </a:p>
            </p:txBody>
          </p:sp>
        </mc:Choice>
        <mc:Fallback xmlns="">
          <p:sp>
            <p:nvSpPr>
              <p:cNvPr id="3" name="コンテンツ プレースホルダー 2">
                <a:extLst>
                  <a:ext uri="{FF2B5EF4-FFF2-40B4-BE49-F238E27FC236}">
                    <a16:creationId xmlns:a16="http://schemas.microsoft.com/office/drawing/2014/main" id="{7B212F99-3A21-CB27-4BA2-671D9C9CA317}"/>
                  </a:ext>
                </a:extLst>
              </p:cNvPr>
              <p:cNvSpPr>
                <a:spLocks noGrp="1" noRot="1" noChangeAspect="1" noMove="1" noResize="1" noEditPoints="1" noAdjustHandles="1" noChangeArrowheads="1" noChangeShapeType="1" noTextEdit="1"/>
              </p:cNvSpPr>
              <p:nvPr>
                <p:ph idx="1"/>
              </p:nvPr>
            </p:nvSpPr>
            <p:spPr>
              <a:xfrm>
                <a:off x="838200" y="1825625"/>
                <a:ext cx="10515600" cy="2423645"/>
              </a:xfrm>
              <a:blipFill>
                <a:blip r:embed="rId3"/>
                <a:stretch>
                  <a:fillRect l="-1086" t="-46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コンテンツ プレースホルダー 2">
                <a:extLst>
                  <a:ext uri="{FF2B5EF4-FFF2-40B4-BE49-F238E27FC236}">
                    <a16:creationId xmlns:a16="http://schemas.microsoft.com/office/drawing/2014/main" id="{85719BF2-3D8F-E638-F458-03CE443CC582}"/>
                  </a:ext>
                </a:extLst>
              </p:cNvPr>
              <p:cNvSpPr txBox="1">
                <a:spLocks/>
              </p:cNvSpPr>
              <p:nvPr/>
            </p:nvSpPr>
            <p:spPr>
              <a:xfrm>
                <a:off x="838200" y="3989739"/>
                <a:ext cx="10515600" cy="2608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sSub>
                      <m:sSubPr>
                        <m:ctrlPr>
                          <a:rPr lang="en-US" altLang="ja-JP" i="1" smtClean="0">
                            <a:latin typeface="Cambria Math" panose="02040503050406030204" pitchFamily="18" charset="0"/>
                          </a:rPr>
                        </m:ctrlPr>
                      </m:sSubPr>
                      <m:e>
                        <m:r>
                          <m:rPr>
                            <m:sty m:val="p"/>
                          </m:rPr>
                          <a:rPr lang="en-US" altLang="ja-JP" b="0" i="0" smtClean="0">
                            <a:latin typeface="Cambria Math" panose="02040503050406030204" pitchFamily="18" charset="0"/>
                          </a:rPr>
                          <m:t>d</m:t>
                        </m:r>
                      </m:e>
                      <m:sub>
                        <m:r>
                          <m:rPr>
                            <m:sty m:val="p"/>
                          </m:rPr>
                          <a:rPr lang="en-US" altLang="ja-JP" b="0" i="0" smtClean="0">
                            <a:latin typeface="Cambria Math" panose="02040503050406030204" pitchFamily="18" charset="0"/>
                          </a:rPr>
                          <m:t>i</m:t>
                        </m:r>
                      </m:sub>
                    </m:sSub>
                    <m:r>
                      <a:rPr lang="en-US" altLang="ja-JP" b="0" i="0" smtClean="0">
                        <a:latin typeface="Cambria Math" panose="02040503050406030204" pitchFamily="18" charset="0"/>
                      </a:rPr>
                      <m:t> </m:t>
                    </m:r>
                  </m:oMath>
                </a14:m>
                <a:r>
                  <a:rPr lang="en-US" altLang="ja-JP" dirty="0">
                    <a:effectLst/>
                    <a:latin typeface="Helvetica Light" panose="020B0403020202020204" pitchFamily="34" charset="0"/>
                  </a:rPr>
                  <a:t> reparasent place the stem tip distant from the root</a:t>
                </a:r>
              </a:p>
              <a:p>
                <a14:m>
                  <m:oMath xmlns:m="http://schemas.openxmlformats.org/officeDocument/2006/math">
                    <m:r>
                      <m:rPr>
                        <m:sty m:val="p"/>
                      </m:rPr>
                      <a:rPr lang="en-US" altLang="ja-JP" b="0" i="0" smtClean="0">
                        <a:latin typeface="Cambria Math" panose="02040503050406030204" pitchFamily="18" charset="0"/>
                        <a:ea typeface="Cambria Math" panose="02040503050406030204" pitchFamily="18" charset="0"/>
                      </a:rPr>
                      <m:t>μ</m:t>
                    </m:r>
                    <m:d>
                      <m:dPr>
                        <m:ctrlPr>
                          <a:rPr lang="en-US" altLang="ja-JP" i="1" smtClean="0">
                            <a:latin typeface="Cambria Math" panose="02040503050406030204" pitchFamily="18" charset="0"/>
                            <a:ea typeface="Cambria Math" panose="02040503050406030204" pitchFamily="18" charset="0"/>
                          </a:rPr>
                        </m:ctrlPr>
                      </m:dPr>
                      <m:e>
                        <m:r>
                          <a:rPr lang="en-US" altLang="ja-JP" b="0" i="0" smtClean="0">
                            <a:latin typeface="Cambria Math" panose="02040503050406030204" pitchFamily="18" charset="0"/>
                            <a:ea typeface="Cambria Math" panose="02040503050406030204" pitchFamily="18" charset="0"/>
                          </a:rPr>
                          <m:t>≤1</m:t>
                        </m:r>
                      </m:e>
                    </m:d>
                  </m:oMath>
                </a14:m>
                <a:r>
                  <a:rPr lang="en-US" altLang="ja-JP" dirty="0">
                    <a:latin typeface="Helvetica Light" panose="020B0403020202020204" pitchFamily="34" charset="0"/>
                  </a:rPr>
                  <a:t> reducing vertical effects</a:t>
                </a:r>
              </a:p>
              <a:p>
                <a:pPr marL="0" indent="0">
                  <a:lnSpc>
                    <a:spcPct val="100000"/>
                  </a:lnSpc>
                  <a:buNone/>
                </a:pPr>
                <a:r>
                  <a:rPr lang="en-US" altLang="ja-JP" sz="3200" dirty="0">
                    <a:latin typeface="Helvetica Light" panose="020B0403020202020204" pitchFamily="34" charset="0"/>
                  </a:rPr>
                  <a:t>       </a:t>
                </a:r>
                <a14:m>
                  <m:oMath xmlns:m="http://schemas.openxmlformats.org/officeDocument/2006/math">
                    <m:sSub>
                      <m:sSubPr>
                        <m:ctrlPr>
                          <a:rPr lang="en-US" altLang="ja-JP" sz="3200" b="0" i="1" smtClean="0">
                            <a:latin typeface="Cambria Math" panose="02040503050406030204" pitchFamily="18" charset="0"/>
                          </a:rPr>
                        </m:ctrlPr>
                      </m:sSubPr>
                      <m:e>
                        <m:r>
                          <m:rPr>
                            <m:sty m:val="p"/>
                          </m:rPr>
                          <a:rPr lang="en-US" altLang="ja-JP" sz="3200" b="0" i="0" smtClean="0">
                            <a:latin typeface="Cambria Math" panose="02040503050406030204" pitchFamily="18" charset="0"/>
                          </a:rPr>
                          <m:t>d</m:t>
                        </m:r>
                      </m:e>
                      <m:sub>
                        <m:r>
                          <m:rPr>
                            <m:sty m:val="p"/>
                          </m:rPr>
                          <a:rPr lang="en-US" altLang="ja-JP" sz="3200" b="0" i="0" smtClean="0">
                            <a:latin typeface="Cambria Math" panose="02040503050406030204" pitchFamily="18" charset="0"/>
                          </a:rPr>
                          <m:t>i</m:t>
                        </m:r>
                      </m:sub>
                    </m:sSub>
                    <m:r>
                      <a:rPr lang="en-US" altLang="ja-JP" sz="3200" i="0" smtClean="0">
                        <a:latin typeface="Cambria Math" panose="02040503050406030204" pitchFamily="18" charset="0"/>
                      </a:rPr>
                      <m:t>=</m:t>
                    </m:r>
                    <m:d>
                      <m:dPr>
                        <m:begChr m:val="‖"/>
                        <m:endChr m:val="‖"/>
                        <m:ctrlPr>
                          <a:rPr lang="en-US" altLang="ja-JP" sz="3200" i="1" smtClean="0">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a:latin typeface="Cambria Math" panose="02040503050406030204" pitchFamily="18" charset="0"/>
                              </a:rPr>
                              <m:t>(</m:t>
                            </m:r>
                            <m:r>
                              <m:rPr>
                                <m:sty m:val="p"/>
                              </m:rPr>
                              <a:rPr lang="en-US" altLang="ja-JP" sz="3200">
                                <a:latin typeface="Cambria Math" panose="02040503050406030204" pitchFamily="18" charset="0"/>
                              </a:rPr>
                              <m:t>v</m:t>
                            </m:r>
                          </m:e>
                          <m:sub>
                            <m:r>
                              <m:rPr>
                                <m:sty m:val="p"/>
                              </m:rPr>
                              <a:rPr lang="en-US" altLang="ja-JP" sz="3200">
                                <a:latin typeface="Cambria Math" panose="02040503050406030204" pitchFamily="18" charset="0"/>
                              </a:rPr>
                              <m:t>i</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𝑣</m:t>
                            </m:r>
                          </m:e>
                          <m:sub>
                            <m:r>
                              <a:rPr lang="en-US" altLang="ja-JP" sz="3200" i="1">
                                <a:latin typeface="Cambria Math" panose="02040503050406030204" pitchFamily="18" charset="0"/>
                              </a:rPr>
                              <m:t>𝑟𝑜𝑜𝑡</m:t>
                            </m:r>
                          </m:sub>
                        </m:sSub>
                        <m:r>
                          <a:rPr lang="en-US" altLang="ja-JP" sz="3200" i="1">
                            <a:latin typeface="Cambria Math" panose="02040503050406030204" pitchFamily="18" charset="0"/>
                          </a:rPr>
                          <m:t>)</m:t>
                        </m:r>
                        <m:d>
                          <m:dPr>
                            <m:begChr m:val="["/>
                            <m:endChr m:val="]"/>
                            <m:ctrlPr>
                              <a:rPr lang="en-US" altLang="ja-JP" sz="3200" i="1">
                                <a:latin typeface="Cambria Math" panose="02040503050406030204" pitchFamily="18" charset="0"/>
                              </a:rPr>
                            </m:ctrlPr>
                          </m:dPr>
                          <m:e>
                            <m:m>
                              <m:mPr>
                                <m:mcs>
                                  <m:mc>
                                    <m:mcPr>
                                      <m:count m:val="3"/>
                                      <m:mcJc m:val="center"/>
                                    </m:mcPr>
                                  </m:mc>
                                </m:mcs>
                                <m:ctrlPr>
                                  <a:rPr lang="en-US" altLang="ja-JP" sz="3200" i="1">
                                    <a:latin typeface="Cambria Math" panose="02040503050406030204" pitchFamily="18" charset="0"/>
                                  </a:rPr>
                                </m:ctrlPr>
                              </m:mPr>
                              <m:mr>
                                <m:e>
                                  <m:r>
                                    <m:rPr>
                                      <m:brk m:alnAt="7"/>
                                    </m:rPr>
                                    <a:rPr lang="en-US" altLang="ja-JP" sz="3200">
                                      <a:latin typeface="Cambria Math" panose="02040503050406030204" pitchFamily="18" charset="0"/>
                                    </a:rPr>
                                    <m:t>1</m:t>
                                  </m:r>
                                </m:e>
                                <m:e>
                                  <m:r>
                                    <a:rPr lang="en-US" altLang="ja-JP" sz="3200">
                                      <a:latin typeface="Cambria Math" panose="02040503050406030204" pitchFamily="18" charset="0"/>
                                    </a:rPr>
                                    <m:t>0</m:t>
                                  </m:r>
                                </m:e>
                                <m:e>
                                  <m:r>
                                    <a:rPr lang="en-US" altLang="ja-JP" sz="3200">
                                      <a:latin typeface="Cambria Math" panose="02040503050406030204" pitchFamily="18" charset="0"/>
                                    </a:rPr>
                                    <m:t>0</m:t>
                                  </m:r>
                                </m:e>
                              </m:mr>
                              <m:mr>
                                <m:e>
                                  <m:r>
                                    <a:rPr lang="en-US" altLang="ja-JP" sz="3200">
                                      <a:latin typeface="Cambria Math" panose="02040503050406030204" pitchFamily="18" charset="0"/>
                                    </a:rPr>
                                    <m:t>0</m:t>
                                  </m:r>
                                </m:e>
                                <m:e>
                                  <m:r>
                                    <m:rPr>
                                      <m:sty m:val="p"/>
                                    </m:rPr>
                                    <a:rPr lang="en-US" altLang="ja-JP" sz="3200">
                                      <a:latin typeface="Cambria Math" panose="02040503050406030204" pitchFamily="18" charset="0"/>
                                      <a:ea typeface="Cambria Math" panose="02040503050406030204" pitchFamily="18" charset="0"/>
                                    </a:rPr>
                                    <m:t>μ</m:t>
                                  </m:r>
                                </m:e>
                                <m:e>
                                  <m:r>
                                    <a:rPr lang="en-US" altLang="ja-JP" sz="3200">
                                      <a:latin typeface="Cambria Math" panose="02040503050406030204" pitchFamily="18" charset="0"/>
                                    </a:rPr>
                                    <m:t>0</m:t>
                                  </m:r>
                                </m:e>
                              </m:mr>
                              <m:mr>
                                <m:e>
                                  <m:r>
                                    <a:rPr lang="en-US" altLang="ja-JP" sz="3200">
                                      <a:latin typeface="Cambria Math" panose="02040503050406030204" pitchFamily="18" charset="0"/>
                                    </a:rPr>
                                    <m:t>0</m:t>
                                  </m:r>
                                </m:e>
                                <m:e>
                                  <m:r>
                                    <a:rPr lang="en-US" altLang="ja-JP" sz="3200">
                                      <a:latin typeface="Cambria Math" panose="02040503050406030204" pitchFamily="18" charset="0"/>
                                    </a:rPr>
                                    <m:t>0</m:t>
                                  </m:r>
                                </m:e>
                                <m:e>
                                  <m:r>
                                    <a:rPr lang="en-US" altLang="ja-JP" sz="3200">
                                      <a:latin typeface="Cambria Math" panose="02040503050406030204" pitchFamily="18" charset="0"/>
                                    </a:rPr>
                                    <m:t>1</m:t>
                                  </m:r>
                                </m:e>
                              </m:mr>
                            </m:m>
                          </m:e>
                        </m:d>
                      </m:e>
                    </m:d>
                  </m:oMath>
                </a14:m>
                <a:endParaRPr lang="en-US" altLang="ja-JP" sz="3200" dirty="0"/>
              </a:p>
            </p:txBody>
          </p:sp>
        </mc:Choice>
        <mc:Fallback xmlns="">
          <p:sp>
            <p:nvSpPr>
              <p:cNvPr id="4" name="コンテンツ プレースホルダー 2">
                <a:extLst>
                  <a:ext uri="{FF2B5EF4-FFF2-40B4-BE49-F238E27FC236}">
                    <a16:creationId xmlns:a16="http://schemas.microsoft.com/office/drawing/2014/main" id="{85719BF2-3D8F-E638-F458-03CE443CC582}"/>
                  </a:ext>
                </a:extLst>
              </p:cNvPr>
              <p:cNvSpPr txBox="1">
                <a:spLocks noRot="1" noChangeAspect="1" noMove="1" noResize="1" noEditPoints="1" noAdjustHandles="1" noChangeArrowheads="1" noChangeShapeType="1" noTextEdit="1"/>
              </p:cNvSpPr>
              <p:nvPr/>
            </p:nvSpPr>
            <p:spPr>
              <a:xfrm>
                <a:off x="838200" y="3989739"/>
                <a:ext cx="10515600" cy="2608729"/>
              </a:xfrm>
              <a:prstGeom prst="rect">
                <a:avLst/>
              </a:prstGeom>
              <a:blipFill>
                <a:blip r:embed="rId4"/>
                <a:stretch>
                  <a:fillRect l="-1086" t="-3382"/>
                </a:stretch>
              </a:blipFill>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id="{C18FFA51-42E6-1008-0026-934C7E879E69}"/>
              </a:ext>
            </a:extLst>
          </p:cNvPr>
          <p:cNvSpPr/>
          <p:nvPr/>
        </p:nvSpPr>
        <p:spPr>
          <a:xfrm>
            <a:off x="7570076" y="4741150"/>
            <a:ext cx="3783724" cy="18584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Helvetica" pitchFamily="2" charset="0"/>
            </a:endParaRPr>
          </a:p>
        </p:txBody>
      </p:sp>
      <p:sp>
        <p:nvSpPr>
          <p:cNvPr id="7" name="正方形/長方形 6">
            <a:extLst>
              <a:ext uri="{FF2B5EF4-FFF2-40B4-BE49-F238E27FC236}">
                <a16:creationId xmlns:a16="http://schemas.microsoft.com/office/drawing/2014/main" id="{557C60D4-2CA9-8964-B45D-C999A56B755E}"/>
              </a:ext>
            </a:extLst>
          </p:cNvPr>
          <p:cNvSpPr/>
          <p:nvPr/>
        </p:nvSpPr>
        <p:spPr>
          <a:xfrm>
            <a:off x="7430813" y="4638168"/>
            <a:ext cx="262759" cy="210207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92B743B-5D08-D684-B80C-1BB0F0E7858A}"/>
              </a:ext>
            </a:extLst>
          </p:cNvPr>
          <p:cNvSpPr/>
          <p:nvPr/>
        </p:nvSpPr>
        <p:spPr>
          <a:xfrm>
            <a:off x="11204027" y="4638168"/>
            <a:ext cx="262759" cy="210207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3EDCCA57-F23A-CAF0-592E-DDE09DA8A74B}"/>
              </a:ext>
            </a:extLst>
          </p:cNvPr>
          <p:cNvSpPr/>
          <p:nvPr/>
        </p:nvSpPr>
        <p:spPr>
          <a:xfrm>
            <a:off x="9127222" y="6517621"/>
            <a:ext cx="218114" cy="222617"/>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7182094-3D7B-4205-5BB8-25531541BE2C}"/>
              </a:ext>
            </a:extLst>
          </p:cNvPr>
          <p:cNvSpPr txBox="1"/>
          <p:nvPr/>
        </p:nvSpPr>
        <p:spPr>
          <a:xfrm>
            <a:off x="8547681" y="6588696"/>
            <a:ext cx="1595309" cy="369332"/>
          </a:xfrm>
          <a:prstGeom prst="rect">
            <a:avLst/>
          </a:prstGeom>
          <a:noFill/>
        </p:spPr>
        <p:txBody>
          <a:bodyPr wrap="none" rtlCol="0">
            <a:spAutoFit/>
          </a:bodyPr>
          <a:lstStyle/>
          <a:p>
            <a:r>
              <a:rPr kumimoji="1" lang="en-US" altLang="ja-JP" dirty="0"/>
              <a:t>Root position</a:t>
            </a:r>
            <a:endParaRPr kumimoji="1" lang="ja-JP" altLang="en-US"/>
          </a:p>
        </p:txBody>
      </p:sp>
      <p:sp>
        <p:nvSpPr>
          <p:cNvPr id="11" name="テキスト ボックス 10">
            <a:extLst>
              <a:ext uri="{FF2B5EF4-FFF2-40B4-BE49-F238E27FC236}">
                <a16:creationId xmlns:a16="http://schemas.microsoft.com/office/drawing/2014/main" id="{8F3BB51B-F120-CB46-C49A-2D16C6F49DE4}"/>
              </a:ext>
            </a:extLst>
          </p:cNvPr>
          <p:cNvSpPr txBox="1"/>
          <p:nvPr/>
        </p:nvSpPr>
        <p:spPr>
          <a:xfrm>
            <a:off x="8688507" y="4366525"/>
            <a:ext cx="1511952" cy="400110"/>
          </a:xfrm>
          <a:prstGeom prst="rect">
            <a:avLst/>
          </a:prstGeom>
          <a:noFill/>
        </p:spPr>
        <p:txBody>
          <a:bodyPr wrap="none" rtlCol="0">
            <a:spAutoFit/>
          </a:bodyPr>
          <a:lstStyle/>
          <a:p>
            <a:r>
              <a:rPr kumimoji="1" lang="en-US" altLang="ja-JP" sz="2000" dirty="0">
                <a:latin typeface="Helvetica Light" panose="020B0403020202020204" pitchFamily="34" charset="0"/>
              </a:rPr>
              <a:t>Tip position</a:t>
            </a:r>
            <a:endParaRPr kumimoji="1" lang="ja-JP" altLang="en-US" sz="2000">
              <a:latin typeface="Helvetica Light" panose="020B0403020202020204" pitchFamily="34" charset="0"/>
            </a:endParaRPr>
          </a:p>
        </p:txBody>
      </p:sp>
      <p:cxnSp>
        <p:nvCxnSpPr>
          <p:cNvPr id="13" name="直線矢印コネクタ 12">
            <a:extLst>
              <a:ext uri="{FF2B5EF4-FFF2-40B4-BE49-F238E27FC236}">
                <a16:creationId xmlns:a16="http://schemas.microsoft.com/office/drawing/2014/main" id="{2943C3F7-C9CC-8654-D4F8-28A2498AE296}"/>
              </a:ext>
            </a:extLst>
          </p:cNvPr>
          <p:cNvCxnSpPr>
            <a:cxnSpLocks/>
            <a:stCxn id="11" idx="1"/>
          </p:cNvCxnSpPr>
          <p:nvPr/>
        </p:nvCxnSpPr>
        <p:spPr>
          <a:xfrm flipH="1">
            <a:off x="7762775" y="4566580"/>
            <a:ext cx="925732" cy="8172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F51EE962-2DB7-13D5-46B3-A0DB22058473}"/>
              </a:ext>
            </a:extLst>
          </p:cNvPr>
          <p:cNvCxnSpPr>
            <a:cxnSpLocks/>
            <a:stCxn id="11" idx="3"/>
          </p:cNvCxnSpPr>
          <p:nvPr/>
        </p:nvCxnSpPr>
        <p:spPr>
          <a:xfrm>
            <a:off x="10200459" y="4566580"/>
            <a:ext cx="937466" cy="6070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0" name="フリーフォーム 19">
            <a:extLst>
              <a:ext uri="{FF2B5EF4-FFF2-40B4-BE49-F238E27FC236}">
                <a16:creationId xmlns:a16="http://schemas.microsoft.com/office/drawing/2014/main" id="{4C8C940E-B1EC-A0B1-D15D-815811085D42}"/>
              </a:ext>
            </a:extLst>
          </p:cNvPr>
          <p:cNvSpPr/>
          <p:nvPr/>
        </p:nvSpPr>
        <p:spPr>
          <a:xfrm>
            <a:off x="8779818" y="5023341"/>
            <a:ext cx="2497782" cy="1612377"/>
          </a:xfrm>
          <a:custGeom>
            <a:avLst/>
            <a:gdLst>
              <a:gd name="connsiteX0" fmla="*/ 457315 w 2497782"/>
              <a:gd name="connsiteY0" fmla="*/ 880534 h 880534"/>
              <a:gd name="connsiteX1" fmla="*/ 144049 w 2497782"/>
              <a:gd name="connsiteY1" fmla="*/ 330200 h 880534"/>
              <a:gd name="connsiteX2" fmla="*/ 2497782 w 2497782"/>
              <a:gd name="connsiteY2" fmla="*/ 0 h 880534"/>
            </a:gdLst>
            <a:ahLst/>
            <a:cxnLst>
              <a:cxn ang="0">
                <a:pos x="connsiteX0" y="connsiteY0"/>
              </a:cxn>
              <a:cxn ang="0">
                <a:pos x="connsiteX1" y="connsiteY1"/>
              </a:cxn>
              <a:cxn ang="0">
                <a:pos x="connsiteX2" y="connsiteY2"/>
              </a:cxn>
            </a:cxnLst>
            <a:rect l="l" t="t" r="r" b="b"/>
            <a:pathLst>
              <a:path w="2497782" h="880534">
                <a:moveTo>
                  <a:pt x="457315" y="880534"/>
                </a:moveTo>
                <a:cubicBezTo>
                  <a:pt x="130643" y="678745"/>
                  <a:pt x="-196029" y="476956"/>
                  <a:pt x="144049" y="330200"/>
                </a:cubicBezTo>
                <a:cubicBezTo>
                  <a:pt x="484127" y="183444"/>
                  <a:pt x="2121015" y="80433"/>
                  <a:pt x="2497782" y="0"/>
                </a:cubicBezTo>
              </a:path>
            </a:pathLst>
          </a:custGeom>
          <a:no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D70EFE7-BCA9-B9F7-A10D-7723FC6C6A2C}"/>
              </a:ext>
            </a:extLst>
          </p:cNvPr>
          <p:cNvSpPr txBox="1"/>
          <p:nvPr/>
        </p:nvSpPr>
        <p:spPr>
          <a:xfrm>
            <a:off x="7579180" y="4831267"/>
            <a:ext cx="1713187" cy="369332"/>
          </a:xfrm>
          <a:prstGeom prst="rect">
            <a:avLst/>
          </a:prstGeom>
          <a:noFill/>
        </p:spPr>
        <p:txBody>
          <a:bodyPr wrap="square">
            <a:spAutoFit/>
          </a:bodyPr>
          <a:lstStyle/>
          <a:p>
            <a:pPr algn="ctr"/>
            <a:r>
              <a:rPr kumimoji="1" lang="en-US" altLang="ja-JP" sz="1800" dirty="0">
                <a:solidFill>
                  <a:schemeClr val="bg1"/>
                </a:solidFill>
                <a:latin typeface="Helvetica" pitchFamily="2" charset="0"/>
              </a:rPr>
              <a:t>Support wall</a:t>
            </a:r>
            <a:endParaRPr kumimoji="1" lang="ja-JP" altLang="en-US" sz="1800">
              <a:solidFill>
                <a:schemeClr val="bg1"/>
              </a:solidFill>
              <a:latin typeface="Helvetica" pitchFamily="2" charset="0"/>
            </a:endParaRPr>
          </a:p>
        </p:txBody>
      </p:sp>
      <p:sp>
        <p:nvSpPr>
          <p:cNvPr id="23" name="テキスト ボックス 22">
            <a:extLst>
              <a:ext uri="{FF2B5EF4-FFF2-40B4-BE49-F238E27FC236}">
                <a16:creationId xmlns:a16="http://schemas.microsoft.com/office/drawing/2014/main" id="{100D1AD0-210A-03A9-F095-AC37BCC5707F}"/>
              </a:ext>
            </a:extLst>
          </p:cNvPr>
          <p:cNvSpPr txBox="1"/>
          <p:nvPr/>
        </p:nvSpPr>
        <p:spPr>
          <a:xfrm>
            <a:off x="9836144" y="4951614"/>
            <a:ext cx="737702" cy="369332"/>
          </a:xfrm>
          <a:prstGeom prst="rect">
            <a:avLst/>
          </a:prstGeom>
          <a:noFill/>
        </p:spPr>
        <p:txBody>
          <a:bodyPr wrap="none" rtlCol="0">
            <a:spAutoFit/>
          </a:bodyPr>
          <a:lstStyle/>
          <a:p>
            <a:r>
              <a:rPr kumimoji="1" lang="en-US" altLang="ja-JP" dirty="0">
                <a:solidFill>
                  <a:schemeClr val="bg1"/>
                </a:solidFill>
                <a:latin typeface="Helvetica Light" panose="020B0403020202020204" pitchFamily="34" charset="0"/>
              </a:rPr>
              <a:t>Stem</a:t>
            </a:r>
            <a:endParaRPr kumimoji="1" lang="ja-JP" altLang="en-US">
              <a:solidFill>
                <a:schemeClr val="bg1"/>
              </a:solidFill>
              <a:latin typeface="Helvetica Light" panose="020B0403020202020204" pitchFamily="34" charset="0"/>
            </a:endParaRPr>
          </a:p>
        </p:txBody>
      </p:sp>
      <p:cxnSp>
        <p:nvCxnSpPr>
          <p:cNvPr id="14" name="直線コネクタ 13">
            <a:extLst>
              <a:ext uri="{FF2B5EF4-FFF2-40B4-BE49-F238E27FC236}">
                <a16:creationId xmlns:a16="http://schemas.microsoft.com/office/drawing/2014/main" id="{01B05113-7FC8-BEF0-C48F-A41E3D9E64D0}"/>
              </a:ext>
            </a:extLst>
          </p:cNvPr>
          <p:cNvCxnSpPr>
            <a:cxnSpLocks/>
          </p:cNvCxnSpPr>
          <p:nvPr/>
        </p:nvCxnSpPr>
        <p:spPr>
          <a:xfrm>
            <a:off x="5573486" y="3505200"/>
            <a:ext cx="849086" cy="0"/>
          </a:xfrm>
          <a:prstGeom prst="line">
            <a:avLst/>
          </a:prstGeom>
          <a:ln w="635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F65C74A8-9CE3-0FF6-E2D0-B35C7EF07A2E}"/>
              </a:ext>
            </a:extLst>
          </p:cNvPr>
          <p:cNvSpPr txBox="1"/>
          <p:nvPr/>
        </p:nvSpPr>
        <p:spPr>
          <a:xfrm>
            <a:off x="5219680" y="3531003"/>
            <a:ext cx="1556697" cy="523220"/>
          </a:xfrm>
          <a:prstGeom prst="rect">
            <a:avLst/>
          </a:prstGeom>
          <a:noFill/>
        </p:spPr>
        <p:txBody>
          <a:bodyPr wrap="square" rtlCol="0">
            <a:spAutoFit/>
          </a:bodyPr>
          <a:lstStyle/>
          <a:p>
            <a:pPr algn="ctr"/>
            <a:r>
              <a:rPr lang="en-US" altLang="ja-JP" sz="2800" dirty="0">
                <a:solidFill>
                  <a:schemeClr val="accent2"/>
                </a:solidFill>
                <a:latin typeface="Helvetica" pitchFamily="2" charset="0"/>
              </a:rPr>
              <a:t>S</a:t>
            </a:r>
            <a:r>
              <a:rPr kumimoji="1" lang="en-US" altLang="ja-JP" sz="2800" dirty="0">
                <a:solidFill>
                  <a:schemeClr val="accent2"/>
                </a:solidFill>
                <a:latin typeface="Helvetica" pitchFamily="2" charset="0"/>
              </a:rPr>
              <a:t>parsity</a:t>
            </a:r>
            <a:endParaRPr kumimoji="1" lang="ja-JP" altLang="en-US" sz="2800">
              <a:solidFill>
                <a:schemeClr val="accent2"/>
              </a:solidFill>
              <a:latin typeface="Helvetica" pitchFamily="2" charset="0"/>
            </a:endParaRPr>
          </a:p>
        </p:txBody>
      </p:sp>
      <p:cxnSp>
        <p:nvCxnSpPr>
          <p:cNvPr id="19" name="直線コネクタ 18">
            <a:extLst>
              <a:ext uri="{FF2B5EF4-FFF2-40B4-BE49-F238E27FC236}">
                <a16:creationId xmlns:a16="http://schemas.microsoft.com/office/drawing/2014/main" id="{246E2DE8-AF22-85CF-9911-6295001CCA2B}"/>
              </a:ext>
            </a:extLst>
          </p:cNvPr>
          <p:cNvCxnSpPr>
            <a:cxnSpLocks/>
          </p:cNvCxnSpPr>
          <p:nvPr/>
        </p:nvCxnSpPr>
        <p:spPr>
          <a:xfrm>
            <a:off x="8355275" y="3531003"/>
            <a:ext cx="990061" cy="0"/>
          </a:xfrm>
          <a:prstGeom prst="line">
            <a:avLst/>
          </a:prstGeom>
          <a:ln w="635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ED68E35F-462C-7643-0B1E-38B8EE3F5649}"/>
              </a:ext>
            </a:extLst>
          </p:cNvPr>
          <p:cNvSpPr txBox="1"/>
          <p:nvPr/>
        </p:nvSpPr>
        <p:spPr>
          <a:xfrm>
            <a:off x="7562192" y="3531003"/>
            <a:ext cx="2813650" cy="523220"/>
          </a:xfrm>
          <a:prstGeom prst="rect">
            <a:avLst/>
          </a:prstGeom>
          <a:noFill/>
        </p:spPr>
        <p:txBody>
          <a:bodyPr wrap="square" rtlCol="0">
            <a:spAutoFit/>
          </a:bodyPr>
          <a:lstStyle/>
          <a:p>
            <a:pPr algn="ctr"/>
            <a:r>
              <a:rPr kumimoji="1" lang="en-US" altLang="ja-JP" sz="2800" dirty="0">
                <a:solidFill>
                  <a:schemeClr val="accent2"/>
                </a:solidFill>
                <a:latin typeface="Helvetica" pitchFamily="2" charset="0"/>
              </a:rPr>
              <a:t>Random value</a:t>
            </a:r>
            <a:endParaRPr kumimoji="1" lang="ja-JP" altLang="en-US" sz="2800">
              <a:solidFill>
                <a:schemeClr val="accent2"/>
              </a:solidFill>
              <a:latin typeface="Helvetica" pitchFamily="2" charset="0"/>
            </a:endParaRPr>
          </a:p>
        </p:txBody>
      </p:sp>
      <p:cxnSp>
        <p:nvCxnSpPr>
          <p:cNvPr id="26" name="直線コネクタ 25">
            <a:extLst>
              <a:ext uri="{FF2B5EF4-FFF2-40B4-BE49-F238E27FC236}">
                <a16:creationId xmlns:a16="http://schemas.microsoft.com/office/drawing/2014/main" id="{C7ACCC39-DD40-9CB3-9F31-A4D0A2C39840}"/>
              </a:ext>
            </a:extLst>
          </p:cNvPr>
          <p:cNvCxnSpPr>
            <a:cxnSpLocks/>
          </p:cNvCxnSpPr>
          <p:nvPr/>
        </p:nvCxnSpPr>
        <p:spPr>
          <a:xfrm>
            <a:off x="6857681" y="3505200"/>
            <a:ext cx="849086" cy="0"/>
          </a:xfrm>
          <a:prstGeom prst="line">
            <a:avLst/>
          </a:prstGeom>
          <a:ln w="635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16A071E8-54C2-E432-358D-98FA362E4D15}"/>
              </a:ext>
            </a:extLst>
          </p:cNvPr>
          <p:cNvSpPr txBox="1"/>
          <p:nvPr/>
        </p:nvSpPr>
        <p:spPr>
          <a:xfrm>
            <a:off x="6503875" y="3531003"/>
            <a:ext cx="1799684" cy="523220"/>
          </a:xfrm>
          <a:prstGeom prst="rect">
            <a:avLst/>
          </a:prstGeom>
          <a:noFill/>
        </p:spPr>
        <p:txBody>
          <a:bodyPr wrap="square" rtlCol="0">
            <a:spAutoFit/>
          </a:bodyPr>
          <a:lstStyle/>
          <a:p>
            <a:pPr algn="ctr"/>
            <a:r>
              <a:rPr lang="en-US" altLang="ja-JP" sz="2800" dirty="0">
                <a:solidFill>
                  <a:schemeClr val="accent2"/>
                </a:solidFill>
                <a:latin typeface="Helvetica" pitchFamily="2" charset="0"/>
              </a:rPr>
              <a:t>Distance</a:t>
            </a:r>
            <a:endParaRPr kumimoji="1" lang="ja-JP" altLang="en-US" sz="2800">
              <a:solidFill>
                <a:schemeClr val="accent2"/>
              </a:solidFill>
              <a:latin typeface="Helvetica" pitchFamily="2" charset="0"/>
            </a:endParaRPr>
          </a:p>
        </p:txBody>
      </p:sp>
      <p:sp>
        <p:nvSpPr>
          <p:cNvPr id="12" name="テキスト ボックス 11">
            <a:extLst>
              <a:ext uri="{FF2B5EF4-FFF2-40B4-BE49-F238E27FC236}">
                <a16:creationId xmlns:a16="http://schemas.microsoft.com/office/drawing/2014/main" id="{BD921139-2502-B41C-2961-E4151D1CC78B}"/>
              </a:ext>
            </a:extLst>
          </p:cNvPr>
          <p:cNvSpPr txBox="1"/>
          <p:nvPr/>
        </p:nvSpPr>
        <p:spPr>
          <a:xfrm>
            <a:off x="8299215" y="259532"/>
            <a:ext cx="3576620" cy="1200329"/>
          </a:xfrm>
          <a:prstGeom prst="rect">
            <a:avLst/>
          </a:prstGeom>
          <a:noFill/>
        </p:spPr>
        <p:txBody>
          <a:bodyPr wrap="none" rtlCol="0">
            <a:spAutoFit/>
          </a:bodyPr>
          <a:lstStyle/>
          <a:p>
            <a:pPr marL="342900" indent="-342900">
              <a:buAutoNum type="arabicPeriod"/>
            </a:pPr>
            <a:r>
              <a:rPr kumimoji="1" lang="en-US" altLang="ja-JP" sz="2400" b="1" dirty="0">
                <a:latin typeface="Helvetica" pitchFamily="2" charset="0"/>
              </a:rPr>
              <a:t>Spaced </a:t>
            </a:r>
            <a:r>
              <a:rPr lang="en-US" altLang="ja-JP" sz="2400" b="1" dirty="0">
                <a:latin typeface="Helvetica" pitchFamily="2" charset="0"/>
              </a:rPr>
              <a:t>arrangement</a:t>
            </a:r>
            <a:endParaRPr kumimoji="1" lang="en-US" altLang="ja-JP" sz="2400" b="1" dirty="0">
              <a:latin typeface="Helvetica" pitchFamily="2" charset="0"/>
            </a:endParaRPr>
          </a:p>
          <a:p>
            <a:pPr marL="342900" indent="-342900">
              <a:buAutoNum type="arabicPeriod"/>
            </a:pPr>
            <a:r>
              <a:rPr kumimoji="1" lang="en-US" altLang="ja-JP" sz="2400" dirty="0">
                <a:solidFill>
                  <a:schemeClr val="bg1">
                    <a:lumMod val="75000"/>
                  </a:schemeClr>
                </a:solidFill>
                <a:latin typeface="Helvetica Light" panose="020B0403020202020204" pitchFamily="34" charset="0"/>
              </a:rPr>
              <a:t>Horizontal tiling</a:t>
            </a:r>
          </a:p>
          <a:p>
            <a:pPr marL="342900" indent="-342900">
              <a:buAutoNum type="arabicPeriod"/>
            </a:pPr>
            <a:r>
              <a:rPr lang="en-US" altLang="ja-JP" sz="2400" dirty="0">
                <a:solidFill>
                  <a:schemeClr val="bg1">
                    <a:lumMod val="75000"/>
                  </a:schemeClr>
                </a:solidFill>
                <a:latin typeface="Helvetica Light" panose="020B0403020202020204" pitchFamily="34" charset="0"/>
              </a:rPr>
              <a:t>Smooth curve</a:t>
            </a:r>
            <a:endParaRPr kumimoji="1" lang="ja-JP" altLang="en-US" sz="2400">
              <a:solidFill>
                <a:schemeClr val="bg1">
                  <a:lumMod val="75000"/>
                </a:schemeClr>
              </a:solidFill>
              <a:latin typeface="Helvetica Light" panose="020B0403020202020204" pitchFamily="34" charset="0"/>
            </a:endParaRPr>
          </a:p>
        </p:txBody>
      </p:sp>
    </p:spTree>
    <p:extLst>
      <p:ext uri="{BB962C8B-B14F-4D97-AF65-F5344CB8AC3E}">
        <p14:creationId xmlns:p14="http://schemas.microsoft.com/office/powerpoint/2010/main" val="7560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p:bldP spid="11" grpId="0"/>
      <p:bldP spid="20" grpId="0" animBg="1"/>
      <p:bldP spid="22" grpId="0"/>
      <p:bldP spid="23" grpId="0"/>
      <p:bldP spid="18" grpId="0"/>
      <p:bldP spid="21"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53B16C-6E47-204B-80AE-68497BFC2D1E}"/>
              </a:ext>
            </a:extLst>
          </p:cNvPr>
          <p:cNvSpPr>
            <a:spLocks noGrp="1"/>
          </p:cNvSpPr>
          <p:nvPr>
            <p:ph type="title"/>
          </p:nvPr>
        </p:nvSpPr>
        <p:spPr/>
        <p:txBody>
          <a:bodyPr/>
          <a:lstStyle/>
          <a:p>
            <a:r>
              <a:rPr kumimoji="1" lang="en-US" altLang="ja-JP" dirty="0"/>
              <a:t>Edge costs</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A772115-E8AD-D02D-6FDF-7775084AC2E5}"/>
                  </a:ext>
                </a:extLst>
              </p:cNvPr>
              <p:cNvSpPr>
                <a:spLocks noGrp="1"/>
              </p:cNvSpPr>
              <p:nvPr>
                <p:ph idx="1"/>
              </p:nvPr>
            </p:nvSpPr>
            <p:spPr>
              <a:xfrm>
                <a:off x="838200" y="1825625"/>
                <a:ext cx="10515600" cy="4838646"/>
              </a:xfrm>
            </p:spPr>
            <p:txBody>
              <a:bodyPr>
                <a:normAutofit/>
              </a:bodyPr>
              <a:lstStyle/>
              <a:p>
                <a:r>
                  <a:rPr lang="en-US" altLang="ja-JP" sz="3200" dirty="0"/>
                  <a:t>The edge cost (</a:t>
                </a:r>
                <a14:m>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𝐶</m:t>
                        </m:r>
                      </m:e>
                      <m:sub>
                        <m:r>
                          <a:rPr kumimoji="1" lang="en-US" altLang="ja-JP" sz="3200" b="0" i="1" smtClean="0">
                            <a:latin typeface="Cambria Math" panose="02040503050406030204" pitchFamily="18" charset="0"/>
                          </a:rPr>
                          <m:t>𝑖</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𝑗</m:t>
                        </m:r>
                      </m:sub>
                    </m:sSub>
                  </m:oMath>
                </a14:m>
                <a:r>
                  <a:rPr lang="en-US" altLang="ja-JP" sz="3200" dirty="0">
                    <a:latin typeface="Helvetica Light" panose="020B0403020202020204" pitchFamily="34" charset="0"/>
                  </a:rPr>
                  <a:t>) </a:t>
                </a:r>
                <a:r>
                  <a:rPr lang="en-US" altLang="ja-JP" sz="3200" dirty="0"/>
                  <a:t>is shown by the following formula</a:t>
                </a:r>
                <a:endParaRPr kumimoji="1" lang="en-US" altLang="ja-JP" sz="3200" b="0" i="0"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𝐶</m:t>
                          </m:r>
                        </m:e>
                        <m:sub>
                          <m:r>
                            <a:rPr kumimoji="1" lang="en-US" altLang="ja-JP" sz="2800" b="0" i="1" smtClean="0">
                              <a:latin typeface="Cambria Math" panose="02040503050406030204" pitchFamily="18" charset="0"/>
                            </a:rPr>
                            <m:t>𝑖</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𝑗</m:t>
                          </m:r>
                        </m:sub>
                      </m:sSub>
                      <m:r>
                        <a:rPr kumimoji="1" lang="en-US" altLang="ja-JP" sz="2800" b="0" i="1" smtClean="0">
                          <a:latin typeface="Cambria Math" panose="02040503050406030204" pitchFamily="18" charset="0"/>
                        </a:rPr>
                        <m:t>= </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𝛼</m:t>
                          </m:r>
                        </m:e>
                        <m:sub>
                          <m:r>
                            <a:rPr kumimoji="1" lang="en-US" altLang="ja-JP" sz="2800" b="0" i="1" smtClean="0">
                              <a:latin typeface="Cambria Math" panose="02040503050406030204" pitchFamily="18" charset="0"/>
                              <a:ea typeface="Cambria Math" panose="02040503050406030204" pitchFamily="18" charset="0"/>
                            </a:rPr>
                            <m:t>0</m:t>
                          </m:r>
                        </m:sub>
                      </m:sSub>
                      <m:r>
                        <a:rPr kumimoji="1" lang="en-US" altLang="ja-JP" sz="2800" b="0" i="1" smtClean="0">
                          <a:latin typeface="Cambria Math" panose="02040503050406030204" pitchFamily="18" charset="0"/>
                          <a:ea typeface="Cambria Math" panose="02040503050406030204" pitchFamily="18" charset="0"/>
                        </a:rPr>
                        <m:t> </m:t>
                      </m:r>
                      <m:d>
                        <m:dPr>
                          <m:begChr m:val="‖"/>
                          <m:endChr m:val="‖"/>
                          <m:ctrlPr>
                            <a:rPr kumimoji="1" lang="en-US" altLang="ja-JP" sz="2800" b="0" i="1" smtClean="0">
                              <a:latin typeface="Cambria Math" panose="02040503050406030204" pitchFamily="18" charset="0"/>
                              <a:ea typeface="Cambria Math" panose="02040503050406030204" pitchFamily="18" charset="0"/>
                            </a:rPr>
                          </m:ctrlPr>
                        </m:dPr>
                        <m:e>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𝑣</m:t>
                              </m:r>
                            </m:e>
                            <m:sub>
                              <m:r>
                                <a:rPr kumimoji="1" lang="en-US" altLang="ja-JP" sz="2800" b="0" i="1" smtClean="0">
                                  <a:latin typeface="Cambria Math" panose="02040503050406030204" pitchFamily="18" charset="0"/>
                                  <a:ea typeface="Cambria Math" panose="02040503050406030204" pitchFamily="18" charset="0"/>
                                </a:rPr>
                                <m:t>𝑖</m:t>
                              </m:r>
                            </m:sub>
                          </m:sSub>
                          <m:r>
                            <a:rPr kumimoji="1" lang="en-US" altLang="ja-JP" sz="2800" b="0" i="1" smtClean="0">
                              <a:latin typeface="Cambria Math" panose="02040503050406030204" pitchFamily="18" charset="0"/>
                              <a:ea typeface="Cambria Math" panose="02040503050406030204" pitchFamily="18" charset="0"/>
                            </a:rPr>
                            <m:t> − </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𝑣</m:t>
                              </m:r>
                            </m:e>
                            <m:sub>
                              <m:r>
                                <a:rPr kumimoji="1" lang="en-US" altLang="ja-JP" sz="2800" b="0" i="1" smtClean="0">
                                  <a:latin typeface="Cambria Math" panose="02040503050406030204" pitchFamily="18" charset="0"/>
                                  <a:ea typeface="Cambria Math" panose="02040503050406030204" pitchFamily="18" charset="0"/>
                                </a:rPr>
                                <m:t>𝑗</m:t>
                              </m:r>
                            </m:sub>
                          </m:sSub>
                        </m:e>
                      </m:d>
                      <m:r>
                        <a:rPr kumimoji="1" lang="en-US" altLang="ja-JP" sz="2800" b="0" i="1" smtClean="0">
                          <a:latin typeface="Cambria Math" panose="02040503050406030204" pitchFamily="18" charset="0"/>
                          <a:ea typeface="Cambria Math" panose="02040503050406030204" pitchFamily="18" charset="0"/>
                        </a:rPr>
                        <m:t>+</m:t>
                      </m:r>
                      <m:sSub>
                        <m:sSubPr>
                          <m:ctrlPr>
                            <a:rPr lang="en-US" altLang="ja-JP" sz="2800" i="1">
                              <a:latin typeface="Cambria Math" panose="02040503050406030204" pitchFamily="18" charset="0"/>
                              <a:ea typeface="Cambria Math" panose="02040503050406030204" pitchFamily="18" charset="0"/>
                            </a:rPr>
                          </m:ctrlPr>
                        </m:sSubPr>
                        <m:e>
                          <m:r>
                            <a:rPr lang="en-US" altLang="ja-JP" sz="2800" i="1" smtClean="0">
                              <a:latin typeface="Cambria Math" panose="02040503050406030204" pitchFamily="18" charset="0"/>
                              <a:ea typeface="Cambria Math" panose="02040503050406030204" pitchFamily="18" charset="0"/>
                            </a:rPr>
                            <m:t>𝛼</m:t>
                          </m:r>
                        </m:e>
                        <m:sub>
                          <m:r>
                            <a:rPr lang="en-US" altLang="ja-JP" sz="2800" b="0" i="1" smtClean="0">
                              <a:latin typeface="Cambria Math" panose="02040503050406030204" pitchFamily="18" charset="0"/>
                              <a:ea typeface="Cambria Math" panose="02040503050406030204" pitchFamily="18" charset="0"/>
                            </a:rPr>
                            <m:t>1</m:t>
                          </m:r>
                        </m:sub>
                      </m:sSub>
                      <m:r>
                        <a:rPr lang="en-US" altLang="ja-JP" sz="2800" b="0" i="1" smtClean="0">
                          <a:latin typeface="Cambria Math" panose="02040503050406030204" pitchFamily="18" charset="0"/>
                          <a:ea typeface="Cambria Math" panose="02040503050406030204" pitchFamily="18" charset="0"/>
                        </a:rPr>
                        <m:t>(1 − </m:t>
                      </m:r>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𝑠</m:t>
                          </m:r>
                        </m:e>
                        <m:sub>
                          <m:r>
                            <a:rPr lang="en-US" altLang="ja-JP" sz="2800" b="0" i="1" smtClean="0">
                              <a:latin typeface="Cambria Math" panose="02040503050406030204" pitchFamily="18" charset="0"/>
                              <a:ea typeface="Cambria Math" panose="02040503050406030204" pitchFamily="18" charset="0"/>
                            </a:rPr>
                            <m:t>𝑖</m:t>
                          </m:r>
                        </m:sub>
                      </m:sSub>
                      <m:r>
                        <a:rPr lang="en-US" altLang="ja-JP" sz="2800" b="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m:t>
                      </m:r>
                      <m:sSub>
                        <m:sSubPr>
                          <m:ctrlPr>
                            <a:rPr lang="en-US" altLang="ja-JP" sz="2800" i="1">
                              <a:latin typeface="Cambria Math" panose="02040503050406030204" pitchFamily="18" charset="0"/>
                              <a:ea typeface="Cambria Math" panose="02040503050406030204" pitchFamily="18" charset="0"/>
                            </a:rPr>
                          </m:ctrlPr>
                        </m:sSubPr>
                        <m:e>
                          <m:r>
                            <a:rPr lang="en-US" altLang="ja-JP" sz="2800" i="1">
                              <a:latin typeface="Cambria Math" panose="02040503050406030204" pitchFamily="18" charset="0"/>
                              <a:ea typeface="Cambria Math" panose="02040503050406030204" pitchFamily="18" charset="0"/>
                            </a:rPr>
                            <m:t>𝛼</m:t>
                          </m:r>
                        </m:e>
                        <m:sub>
                          <m:r>
                            <a:rPr lang="en-US" altLang="ja-JP" sz="2800" b="0" i="1" smtClean="0">
                              <a:latin typeface="Cambria Math" panose="02040503050406030204" pitchFamily="18" charset="0"/>
                              <a:ea typeface="Cambria Math" panose="02040503050406030204" pitchFamily="18" charset="0"/>
                            </a:rPr>
                            <m:t>2</m:t>
                          </m:r>
                        </m:sub>
                      </m:sSub>
                      <m:r>
                        <m:rPr>
                          <m:sty m:val="p"/>
                        </m:rPr>
                        <a:rPr lang="el-GR" altLang="ja-JP" sz="2800" b="0" i="1" smtClean="0">
                          <a:latin typeface="Cambria Math" panose="02040503050406030204" pitchFamily="18" charset="0"/>
                          <a:ea typeface="Cambria Math" panose="02040503050406030204" pitchFamily="18" charset="0"/>
                        </a:rPr>
                        <m:t>Ω</m:t>
                      </m:r>
                      <m:r>
                        <a:rPr lang="en-US" altLang="ja-JP" sz="2800" b="0" i="1" smtClean="0">
                          <a:latin typeface="Cambria Math" panose="02040503050406030204" pitchFamily="18" charset="0"/>
                          <a:ea typeface="Cambria Math" panose="02040503050406030204" pitchFamily="18" charset="0"/>
                        </a:rPr>
                        <m:t>(</m:t>
                      </m:r>
                      <m:r>
                        <a:rPr lang="en-US" altLang="ja-JP" sz="2800" b="0" i="1" smtClean="0">
                          <a:latin typeface="Cambria Math" panose="02040503050406030204" pitchFamily="18" charset="0"/>
                          <a:ea typeface="Cambria Math" panose="02040503050406030204" pitchFamily="18" charset="0"/>
                        </a:rPr>
                        <m:t>𝑖</m:t>
                      </m:r>
                      <m:r>
                        <a:rPr lang="en-US" altLang="ja-JP" sz="2800" b="0" i="1" smtClean="0">
                          <a:latin typeface="Cambria Math" panose="02040503050406030204" pitchFamily="18" charset="0"/>
                          <a:ea typeface="Cambria Math" panose="02040503050406030204" pitchFamily="18" charset="0"/>
                        </a:rPr>
                        <m:t>)</m:t>
                      </m:r>
                    </m:oMath>
                  </m:oMathPara>
                </a14:m>
                <a:endParaRPr kumimoji="1" lang="en-US" altLang="ja-JP" sz="2800" dirty="0"/>
              </a:p>
              <a:p>
                <a:endParaRPr lang="en-US" altLang="ja-JP" sz="3200" dirty="0"/>
              </a:p>
              <a:p>
                <a14:m>
                  <m:oMath xmlns:m="http://schemas.openxmlformats.org/officeDocument/2006/math">
                    <m:d>
                      <m:dPr>
                        <m:begChr m:val="‖"/>
                        <m:endChr m:val="‖"/>
                        <m:ctrlPr>
                          <a:rPr kumimoji="1" lang="en-US" altLang="ja-JP" sz="3200" b="0" i="1" smtClean="0">
                            <a:latin typeface="Cambria Math" panose="02040503050406030204" pitchFamily="18" charset="0"/>
                            <a:ea typeface="Cambria Math" panose="02040503050406030204" pitchFamily="18" charset="0"/>
                          </a:rPr>
                        </m:ctrlPr>
                      </m:dPr>
                      <m:e>
                        <m:sSub>
                          <m:sSubPr>
                            <m:ctrlPr>
                              <a:rPr kumimoji="1" lang="en-US" altLang="ja-JP" sz="3200" b="0" i="1" smtClean="0">
                                <a:latin typeface="Cambria Math" panose="02040503050406030204" pitchFamily="18" charset="0"/>
                                <a:ea typeface="Cambria Math" panose="02040503050406030204" pitchFamily="18" charset="0"/>
                              </a:rPr>
                            </m:ctrlPr>
                          </m:sSubPr>
                          <m:e>
                            <m:r>
                              <a:rPr kumimoji="1" lang="en-US" altLang="ja-JP" sz="3200" b="0" i="1" smtClean="0">
                                <a:latin typeface="Cambria Math" panose="02040503050406030204" pitchFamily="18" charset="0"/>
                                <a:ea typeface="Cambria Math" panose="02040503050406030204" pitchFamily="18" charset="0"/>
                              </a:rPr>
                              <m:t>𝑣</m:t>
                            </m:r>
                          </m:e>
                          <m:sub>
                            <m:r>
                              <a:rPr kumimoji="1" lang="en-US" altLang="ja-JP" sz="3200" b="0" i="1" smtClean="0">
                                <a:latin typeface="Cambria Math" panose="02040503050406030204" pitchFamily="18" charset="0"/>
                                <a:ea typeface="Cambria Math" panose="02040503050406030204" pitchFamily="18" charset="0"/>
                              </a:rPr>
                              <m:t>𝑖</m:t>
                            </m:r>
                          </m:sub>
                        </m:sSub>
                        <m:r>
                          <a:rPr kumimoji="1" lang="en-US" altLang="ja-JP" sz="3200" b="0" i="1" smtClean="0">
                            <a:latin typeface="Cambria Math" panose="02040503050406030204" pitchFamily="18" charset="0"/>
                            <a:ea typeface="Cambria Math" panose="02040503050406030204" pitchFamily="18" charset="0"/>
                          </a:rPr>
                          <m:t> − </m:t>
                        </m:r>
                        <m:sSub>
                          <m:sSubPr>
                            <m:ctrlPr>
                              <a:rPr kumimoji="1" lang="en-US" altLang="ja-JP" sz="3200" b="0" i="1" smtClean="0">
                                <a:latin typeface="Cambria Math" panose="02040503050406030204" pitchFamily="18" charset="0"/>
                                <a:ea typeface="Cambria Math" panose="02040503050406030204" pitchFamily="18" charset="0"/>
                              </a:rPr>
                            </m:ctrlPr>
                          </m:sSubPr>
                          <m:e>
                            <m:r>
                              <a:rPr kumimoji="1" lang="en-US" altLang="ja-JP" sz="3200" b="0" i="1" smtClean="0">
                                <a:latin typeface="Cambria Math" panose="02040503050406030204" pitchFamily="18" charset="0"/>
                                <a:ea typeface="Cambria Math" panose="02040503050406030204" pitchFamily="18" charset="0"/>
                              </a:rPr>
                              <m:t>𝑣</m:t>
                            </m:r>
                          </m:e>
                          <m:sub>
                            <m:r>
                              <a:rPr kumimoji="1" lang="en-US" altLang="ja-JP" sz="3200" b="0" i="1" smtClean="0">
                                <a:latin typeface="Cambria Math" panose="02040503050406030204" pitchFamily="18" charset="0"/>
                                <a:ea typeface="Cambria Math" panose="02040503050406030204" pitchFamily="18" charset="0"/>
                              </a:rPr>
                              <m:t>𝑗</m:t>
                            </m:r>
                          </m:sub>
                        </m:sSub>
                      </m:e>
                    </m:d>
                  </m:oMath>
                </a14:m>
                <a:r>
                  <a:rPr kumimoji="1" lang="en-US" altLang="ja-JP" sz="3200" dirty="0"/>
                  <a:t> : distance</a:t>
                </a:r>
              </a:p>
              <a:p>
                <a14:m>
                  <m:oMath xmlns:m="http://schemas.openxmlformats.org/officeDocument/2006/math">
                    <m:d>
                      <m:dPr>
                        <m:ctrlPr>
                          <a:rPr lang="en-US" altLang="ja-JP" sz="3200" b="0" i="1" smtClean="0">
                            <a:latin typeface="Cambria Math" panose="02040503050406030204" pitchFamily="18" charset="0"/>
                            <a:ea typeface="Cambria Math" panose="02040503050406030204" pitchFamily="18" charset="0"/>
                          </a:rPr>
                        </m:ctrlPr>
                      </m:dPr>
                      <m:e>
                        <m:r>
                          <a:rPr lang="en-US" altLang="ja-JP" sz="3200" b="0" i="1" smtClean="0">
                            <a:latin typeface="Cambria Math" panose="02040503050406030204" pitchFamily="18" charset="0"/>
                            <a:ea typeface="Cambria Math" panose="02040503050406030204" pitchFamily="18" charset="0"/>
                          </a:rPr>
                          <m:t>1 − </m:t>
                        </m:r>
                        <m:sSub>
                          <m:sSubPr>
                            <m:ctrlPr>
                              <a:rPr lang="en-US" altLang="ja-JP" sz="3200" b="0" i="1" smtClean="0">
                                <a:latin typeface="Cambria Math" panose="02040503050406030204" pitchFamily="18" charset="0"/>
                                <a:ea typeface="Cambria Math" panose="02040503050406030204" pitchFamily="18" charset="0"/>
                              </a:rPr>
                            </m:ctrlPr>
                          </m:sSubPr>
                          <m:e>
                            <m:r>
                              <a:rPr lang="en-US" altLang="ja-JP" sz="3200" b="0" i="1" smtClean="0">
                                <a:latin typeface="Cambria Math" panose="02040503050406030204" pitchFamily="18" charset="0"/>
                                <a:ea typeface="Cambria Math" panose="02040503050406030204" pitchFamily="18" charset="0"/>
                              </a:rPr>
                              <m:t>𝑠</m:t>
                            </m:r>
                          </m:e>
                          <m:sub>
                            <m:r>
                              <a:rPr lang="en-US" altLang="ja-JP" sz="3200" b="0" i="1" smtClean="0">
                                <a:latin typeface="Cambria Math" panose="02040503050406030204" pitchFamily="18" charset="0"/>
                                <a:ea typeface="Cambria Math" panose="02040503050406030204" pitchFamily="18" charset="0"/>
                              </a:rPr>
                              <m:t>𝑖</m:t>
                            </m:r>
                          </m:sub>
                        </m:sSub>
                      </m:e>
                    </m:d>
                  </m:oMath>
                </a14:m>
                <a:r>
                  <a:rPr lang="en-US" altLang="ja-JP" sz="3200" b="0" dirty="0">
                    <a:ea typeface="Cambria Math" panose="02040503050406030204" pitchFamily="18" charset="0"/>
                  </a:rPr>
                  <a:t>   : sparsity</a:t>
                </a:r>
              </a:p>
              <a:p>
                <a14:m>
                  <m:oMath xmlns:m="http://schemas.openxmlformats.org/officeDocument/2006/math">
                    <m:r>
                      <m:rPr>
                        <m:sty m:val="p"/>
                      </m:rPr>
                      <a:rPr lang="el-GR" altLang="ja-JP" sz="3200" b="0" i="1" smtClean="0">
                        <a:latin typeface="Cambria Math" panose="02040503050406030204" pitchFamily="18" charset="0"/>
                        <a:ea typeface="Cambria Math" panose="02040503050406030204" pitchFamily="18" charset="0"/>
                      </a:rPr>
                      <m:t>Ω</m:t>
                    </m:r>
                    <m:d>
                      <m:dPr>
                        <m:ctrlPr>
                          <a:rPr lang="en-US" altLang="ja-JP" sz="3200" b="0" i="1" smtClean="0">
                            <a:latin typeface="Cambria Math" panose="02040503050406030204" pitchFamily="18" charset="0"/>
                            <a:ea typeface="Cambria Math" panose="02040503050406030204" pitchFamily="18" charset="0"/>
                          </a:rPr>
                        </m:ctrlPr>
                      </m:dPr>
                      <m:e>
                        <m:r>
                          <a:rPr lang="en-US" altLang="ja-JP" sz="3200" b="0" i="1" smtClean="0">
                            <a:latin typeface="Cambria Math" panose="02040503050406030204" pitchFamily="18" charset="0"/>
                            <a:ea typeface="Cambria Math" panose="02040503050406030204" pitchFamily="18" charset="0"/>
                          </a:rPr>
                          <m:t>𝑖</m:t>
                        </m:r>
                      </m:e>
                    </m:d>
                    <m:r>
                      <a:rPr lang="en-US" altLang="ja-JP" sz="3200" b="0" i="1" smtClean="0">
                        <a:latin typeface="Cambria Math" panose="02040503050406030204" pitchFamily="18" charset="0"/>
                        <a:ea typeface="Cambria Math" panose="02040503050406030204" pitchFamily="18" charset="0"/>
                      </a:rPr>
                      <m:t>=|</m:t>
                    </m:r>
                    <m:sSub>
                      <m:sSubPr>
                        <m:ctrlPr>
                          <a:rPr lang="en-US" altLang="ja-JP" sz="3200" b="0" i="1" smtClean="0">
                            <a:latin typeface="Cambria Math" panose="02040503050406030204" pitchFamily="18" charset="0"/>
                            <a:ea typeface="Cambria Math" panose="02040503050406030204" pitchFamily="18" charset="0"/>
                          </a:rPr>
                        </m:ctrlPr>
                      </m:sSubPr>
                      <m:e>
                        <m:r>
                          <m:rPr>
                            <m:sty m:val="p"/>
                          </m:rPr>
                          <a:rPr lang="el-GR" altLang="ja-JP" sz="3200" i="1">
                            <a:latin typeface="Cambria Math" panose="02040503050406030204" pitchFamily="18" charset="0"/>
                            <a:ea typeface="Cambria Math" panose="02040503050406030204" pitchFamily="18" charset="0"/>
                          </a:rPr>
                          <m:t>Ω</m:t>
                        </m:r>
                      </m:e>
                      <m:sub>
                        <m:r>
                          <a:rPr lang="en-US" altLang="ja-JP" sz="3200" b="0" i="1" smtClean="0">
                            <a:latin typeface="Cambria Math" panose="02040503050406030204" pitchFamily="18" charset="0"/>
                            <a:ea typeface="Cambria Math" panose="02040503050406030204" pitchFamily="18" charset="0"/>
                          </a:rPr>
                          <m:t>𝐻</m:t>
                        </m:r>
                      </m:sub>
                    </m:sSub>
                    <m:d>
                      <m:dPr>
                        <m:ctrlPr>
                          <a:rPr lang="en-US" altLang="ja-JP" sz="3200" i="1">
                            <a:latin typeface="Cambria Math" panose="02040503050406030204" pitchFamily="18" charset="0"/>
                            <a:ea typeface="Cambria Math" panose="02040503050406030204" pitchFamily="18" charset="0"/>
                          </a:rPr>
                        </m:ctrlPr>
                      </m:dPr>
                      <m:e>
                        <m:r>
                          <a:rPr lang="en-US" altLang="ja-JP" sz="3200" i="1">
                            <a:latin typeface="Cambria Math" panose="02040503050406030204" pitchFamily="18" charset="0"/>
                            <a:ea typeface="Cambria Math" panose="02040503050406030204" pitchFamily="18" charset="0"/>
                          </a:rPr>
                          <m:t>𝑖</m:t>
                        </m:r>
                      </m:e>
                    </m:d>
                    <m:sSub>
                      <m:sSubPr>
                        <m:ctrlPr>
                          <a:rPr lang="en-US" altLang="ja-JP" sz="3200" b="0" i="1" smtClean="0">
                            <a:latin typeface="Cambria Math" panose="02040503050406030204" pitchFamily="18" charset="0"/>
                            <a:ea typeface="Cambria Math" panose="02040503050406030204" pitchFamily="18" charset="0"/>
                          </a:rPr>
                        </m:ctrlPr>
                      </m:sSubPr>
                      <m:e>
                        <m:r>
                          <m:rPr>
                            <m:sty m:val="p"/>
                          </m:rPr>
                          <a:rPr lang="el-GR" altLang="ja-JP" sz="3200" i="1">
                            <a:latin typeface="Cambria Math" panose="02040503050406030204" pitchFamily="18" charset="0"/>
                            <a:ea typeface="Cambria Math" panose="02040503050406030204" pitchFamily="18" charset="0"/>
                          </a:rPr>
                          <m:t>Ω</m:t>
                        </m:r>
                      </m:e>
                      <m:sub>
                        <m:r>
                          <a:rPr lang="en-US" altLang="ja-JP" sz="3200" b="0" i="1" smtClean="0">
                            <a:latin typeface="Cambria Math" panose="02040503050406030204" pitchFamily="18" charset="0"/>
                            <a:ea typeface="Cambria Math" panose="02040503050406030204" pitchFamily="18" charset="0"/>
                          </a:rPr>
                          <m:t>𝐿</m:t>
                        </m:r>
                      </m:sub>
                    </m:sSub>
                    <m:d>
                      <m:dPr>
                        <m:ctrlPr>
                          <a:rPr lang="en-US" altLang="ja-JP" sz="3200" i="1">
                            <a:latin typeface="Cambria Math" panose="02040503050406030204" pitchFamily="18" charset="0"/>
                            <a:ea typeface="Cambria Math" panose="02040503050406030204" pitchFamily="18" charset="0"/>
                          </a:rPr>
                        </m:ctrlPr>
                      </m:dPr>
                      <m:e>
                        <m:r>
                          <a:rPr lang="en-US" altLang="ja-JP" sz="3200" i="1">
                            <a:latin typeface="Cambria Math" panose="02040503050406030204" pitchFamily="18" charset="0"/>
                            <a:ea typeface="Cambria Math" panose="02040503050406030204" pitchFamily="18" charset="0"/>
                          </a:rPr>
                          <m:t>𝑖</m:t>
                        </m:r>
                      </m:e>
                    </m:d>
                    <m:r>
                      <a:rPr lang="en-US" altLang="ja-JP" sz="3200" b="0" i="1" smtClean="0">
                        <a:latin typeface="Cambria Math" panose="02040503050406030204" pitchFamily="18" charset="0"/>
                        <a:ea typeface="Cambria Math" panose="02040503050406030204" pitchFamily="18" charset="0"/>
                      </a:rPr>
                      <m:t>|</m:t>
                    </m:r>
                  </m:oMath>
                </a14:m>
                <a:endParaRPr kumimoji="1" lang="en-US" altLang="ja-JP" sz="3200" dirty="0"/>
              </a:p>
              <a:p>
                <a:pPr lvl="1"/>
                <a14:m>
                  <m:oMath xmlns:m="http://schemas.openxmlformats.org/officeDocument/2006/math">
                    <m:sSub>
                      <m:sSubPr>
                        <m:ctrlPr>
                          <a:rPr lang="en-US" altLang="ja-JP" sz="2800" i="1">
                            <a:latin typeface="Cambria Math" panose="02040503050406030204" pitchFamily="18" charset="0"/>
                            <a:ea typeface="Cambria Math" panose="02040503050406030204" pitchFamily="18" charset="0"/>
                          </a:rPr>
                        </m:ctrlPr>
                      </m:sSubPr>
                      <m:e>
                        <m:r>
                          <m:rPr>
                            <m:sty m:val="p"/>
                          </m:rPr>
                          <a:rPr lang="el-GR" altLang="ja-JP" sz="2800" i="1">
                            <a:latin typeface="Cambria Math" panose="02040503050406030204" pitchFamily="18" charset="0"/>
                            <a:ea typeface="Cambria Math" panose="02040503050406030204" pitchFamily="18" charset="0"/>
                          </a:rPr>
                          <m:t>Ω</m:t>
                        </m:r>
                      </m:e>
                      <m:sub>
                        <m:r>
                          <a:rPr lang="en-US" altLang="ja-JP" sz="2800" i="1">
                            <a:latin typeface="Cambria Math" panose="02040503050406030204" pitchFamily="18" charset="0"/>
                            <a:ea typeface="Cambria Math" panose="02040503050406030204" pitchFamily="18" charset="0"/>
                          </a:rPr>
                          <m:t>𝐻</m:t>
                        </m:r>
                      </m:sub>
                    </m:sSub>
                    <m:d>
                      <m:dPr>
                        <m:ctrlPr>
                          <a:rPr lang="en-US" altLang="ja-JP" sz="2800" i="1">
                            <a:latin typeface="Cambria Math" panose="02040503050406030204" pitchFamily="18" charset="0"/>
                            <a:ea typeface="Cambria Math" panose="02040503050406030204" pitchFamily="18" charset="0"/>
                          </a:rPr>
                        </m:ctrlPr>
                      </m:dPr>
                      <m:e>
                        <m:r>
                          <a:rPr lang="en-US" altLang="ja-JP" sz="2800" i="1">
                            <a:latin typeface="Cambria Math" panose="02040503050406030204" pitchFamily="18" charset="0"/>
                            <a:ea typeface="Cambria Math" panose="02040503050406030204" pitchFamily="18" charset="0"/>
                          </a:rPr>
                          <m:t>𝑖</m:t>
                        </m:r>
                      </m:e>
                    </m:d>
                  </m:oMath>
                </a14:m>
                <a:r>
                  <a:rPr lang="en-US" altLang="ja-JP" sz="2800" dirty="0"/>
                  <a:t> </a:t>
                </a:r>
                <a:r>
                  <a:rPr kumimoji="1" lang="en-US" altLang="ja-JP" sz="2800" dirty="0"/>
                  <a:t>: horizontal</a:t>
                </a:r>
              </a:p>
              <a:p>
                <a:pPr lvl="1"/>
                <a14:m>
                  <m:oMath xmlns:m="http://schemas.openxmlformats.org/officeDocument/2006/math">
                    <m:sSub>
                      <m:sSubPr>
                        <m:ctrlPr>
                          <a:rPr lang="en-US" altLang="ja-JP" sz="2800" b="0" i="1" smtClean="0">
                            <a:latin typeface="Cambria Math" panose="02040503050406030204" pitchFamily="18" charset="0"/>
                            <a:ea typeface="Cambria Math" panose="02040503050406030204" pitchFamily="18" charset="0"/>
                          </a:rPr>
                        </m:ctrlPr>
                      </m:sSubPr>
                      <m:e>
                        <m:r>
                          <m:rPr>
                            <m:sty m:val="p"/>
                          </m:rPr>
                          <a:rPr lang="el-GR" altLang="ja-JP" sz="2800" b="0" i="1" smtClean="0">
                            <a:latin typeface="Cambria Math" panose="02040503050406030204" pitchFamily="18" charset="0"/>
                            <a:ea typeface="Cambria Math" panose="02040503050406030204" pitchFamily="18" charset="0"/>
                          </a:rPr>
                          <m:t>Ω</m:t>
                        </m:r>
                      </m:e>
                      <m:sub>
                        <m:r>
                          <a:rPr lang="en-US" altLang="ja-JP" sz="2800" b="0" i="1" smtClean="0">
                            <a:latin typeface="Cambria Math" panose="02040503050406030204" pitchFamily="18" charset="0"/>
                            <a:ea typeface="Cambria Math" panose="02040503050406030204" pitchFamily="18" charset="0"/>
                          </a:rPr>
                          <m:t>𝐿</m:t>
                        </m:r>
                      </m:sub>
                    </m:sSub>
                    <m:d>
                      <m:dPr>
                        <m:ctrlPr>
                          <a:rPr lang="en-US" altLang="ja-JP" sz="2800" b="0" i="1" smtClean="0">
                            <a:latin typeface="Cambria Math" panose="02040503050406030204" pitchFamily="18" charset="0"/>
                            <a:ea typeface="Cambria Math" panose="02040503050406030204" pitchFamily="18" charset="0"/>
                          </a:rPr>
                        </m:ctrlPr>
                      </m:dPr>
                      <m:e>
                        <m:r>
                          <a:rPr lang="en-US" altLang="ja-JP" sz="2800" b="0" i="1" smtClean="0">
                            <a:latin typeface="Cambria Math" panose="02040503050406030204" pitchFamily="18" charset="0"/>
                            <a:ea typeface="Cambria Math" panose="02040503050406030204" pitchFamily="18" charset="0"/>
                          </a:rPr>
                          <m:t>𝑖</m:t>
                        </m:r>
                      </m:e>
                    </m:d>
                  </m:oMath>
                </a14:m>
                <a:r>
                  <a:rPr kumimoji="1" lang="en-US" altLang="ja-JP" sz="2800" dirty="0"/>
                  <a:t> :  </a:t>
                </a:r>
                <a:r>
                  <a:rPr lang="en-US" altLang="ja-JP" sz="2800" dirty="0"/>
                  <a:t>overhang</a:t>
                </a:r>
                <a:endParaRPr kumimoji="1" lang="ja-JP" altLang="en-US" sz="2800"/>
              </a:p>
            </p:txBody>
          </p:sp>
        </mc:Choice>
        <mc:Fallback xmlns="">
          <p:sp>
            <p:nvSpPr>
              <p:cNvPr id="3" name="コンテンツ プレースホルダー 2">
                <a:extLst>
                  <a:ext uri="{FF2B5EF4-FFF2-40B4-BE49-F238E27FC236}">
                    <a16:creationId xmlns:a16="http://schemas.microsoft.com/office/drawing/2014/main" id="{DA772115-E8AD-D02D-6FDF-7775084AC2E5}"/>
                  </a:ext>
                </a:extLst>
              </p:cNvPr>
              <p:cNvSpPr>
                <a:spLocks noGrp="1" noRot="1" noChangeAspect="1" noMove="1" noResize="1" noEditPoints="1" noAdjustHandles="1" noChangeArrowheads="1" noChangeShapeType="1" noTextEdit="1"/>
              </p:cNvSpPr>
              <p:nvPr>
                <p:ph idx="1"/>
              </p:nvPr>
            </p:nvSpPr>
            <p:spPr>
              <a:xfrm>
                <a:off x="838200" y="1825625"/>
                <a:ext cx="10515600" cy="4838646"/>
              </a:xfrm>
              <a:blipFill>
                <a:blip r:embed="rId3"/>
                <a:stretch>
                  <a:fillRect l="-1327" t="-2356"/>
                </a:stretch>
              </a:blipFill>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id="{115DF70F-827E-0E18-C938-0E0637009718}"/>
              </a:ext>
            </a:extLst>
          </p:cNvPr>
          <p:cNvSpPr/>
          <p:nvPr/>
        </p:nvSpPr>
        <p:spPr>
          <a:xfrm>
            <a:off x="5961009" y="3429000"/>
            <a:ext cx="5887001" cy="31694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Helvetica" pitchFamily="2" charset="0"/>
            </a:endParaRPr>
          </a:p>
        </p:txBody>
      </p:sp>
      <p:sp>
        <p:nvSpPr>
          <p:cNvPr id="7" name="円/楕円 6">
            <a:extLst>
              <a:ext uri="{FF2B5EF4-FFF2-40B4-BE49-F238E27FC236}">
                <a16:creationId xmlns:a16="http://schemas.microsoft.com/office/drawing/2014/main" id="{DEC29DAC-3DD2-A1B7-EA96-4305BDE2EBFD}"/>
              </a:ext>
            </a:extLst>
          </p:cNvPr>
          <p:cNvSpPr/>
          <p:nvPr/>
        </p:nvSpPr>
        <p:spPr>
          <a:xfrm>
            <a:off x="9212736" y="6474555"/>
            <a:ext cx="218114" cy="222617"/>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F32C4AF6-5C5D-D07D-991E-13467BD0034E}"/>
              </a:ext>
            </a:extLst>
          </p:cNvPr>
          <p:cNvCxnSpPr/>
          <p:nvPr/>
        </p:nvCxnSpPr>
        <p:spPr>
          <a:xfrm flipV="1">
            <a:off x="9321793" y="3363404"/>
            <a:ext cx="0" cy="3436011"/>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0" name="フリーフォーム 9">
            <a:extLst>
              <a:ext uri="{FF2B5EF4-FFF2-40B4-BE49-F238E27FC236}">
                <a16:creationId xmlns:a16="http://schemas.microsoft.com/office/drawing/2014/main" id="{9EEB8258-01D2-4CB6-1BEA-DF01672947A0}"/>
              </a:ext>
            </a:extLst>
          </p:cNvPr>
          <p:cNvSpPr/>
          <p:nvPr/>
        </p:nvSpPr>
        <p:spPr>
          <a:xfrm>
            <a:off x="6468176" y="3929583"/>
            <a:ext cx="4432479" cy="2656280"/>
          </a:xfrm>
          <a:custGeom>
            <a:avLst/>
            <a:gdLst>
              <a:gd name="connsiteX0" fmla="*/ 0 w 4432479"/>
              <a:gd name="connsiteY0" fmla="*/ 105585 h 2656280"/>
              <a:gd name="connsiteX1" fmla="*/ 3416969 w 4432479"/>
              <a:gd name="connsiteY1" fmla="*/ 105585 h 2656280"/>
              <a:gd name="connsiteX2" fmla="*/ 4417996 w 4432479"/>
              <a:gd name="connsiteY2" fmla="*/ 1202865 h 2656280"/>
              <a:gd name="connsiteX3" fmla="*/ 2858703 w 4432479"/>
              <a:gd name="connsiteY3" fmla="*/ 2656280 h 2656280"/>
            </a:gdLst>
            <a:ahLst/>
            <a:cxnLst>
              <a:cxn ang="0">
                <a:pos x="connsiteX0" y="connsiteY0"/>
              </a:cxn>
              <a:cxn ang="0">
                <a:pos x="connsiteX1" y="connsiteY1"/>
              </a:cxn>
              <a:cxn ang="0">
                <a:pos x="connsiteX2" y="connsiteY2"/>
              </a:cxn>
              <a:cxn ang="0">
                <a:pos x="connsiteX3" y="connsiteY3"/>
              </a:cxn>
            </a:cxnLst>
            <a:rect l="l" t="t" r="r" b="b"/>
            <a:pathLst>
              <a:path w="4432479" h="2656280">
                <a:moveTo>
                  <a:pt x="0" y="105585"/>
                </a:moveTo>
                <a:cubicBezTo>
                  <a:pt x="1340318" y="14145"/>
                  <a:pt x="2680636" y="-77295"/>
                  <a:pt x="3416969" y="105585"/>
                </a:cubicBezTo>
                <a:cubicBezTo>
                  <a:pt x="4153302" y="288465"/>
                  <a:pt x="4511040" y="777749"/>
                  <a:pt x="4417996" y="1202865"/>
                </a:cubicBezTo>
                <a:cubicBezTo>
                  <a:pt x="4324952" y="1627981"/>
                  <a:pt x="3030353" y="2447733"/>
                  <a:pt x="2858703" y="2656280"/>
                </a:cubicBezTo>
              </a:path>
            </a:pathLst>
          </a:custGeom>
          <a:noFill/>
          <a:ln w="6350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8F1D5B31-E08E-BBB7-F287-030E0C6AA56B}"/>
              </a:ext>
            </a:extLst>
          </p:cNvPr>
          <p:cNvSpPr/>
          <p:nvPr/>
        </p:nvSpPr>
        <p:spPr>
          <a:xfrm>
            <a:off x="6363658" y="3933485"/>
            <a:ext cx="218114" cy="222617"/>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3CACFA3-89CE-E932-0C61-A6AE27093165}"/>
              </a:ext>
            </a:extLst>
          </p:cNvPr>
          <p:cNvSpPr txBox="1"/>
          <p:nvPr/>
        </p:nvSpPr>
        <p:spPr>
          <a:xfrm>
            <a:off x="6045966" y="4165727"/>
            <a:ext cx="1378904" cy="461665"/>
          </a:xfrm>
          <a:prstGeom prst="rect">
            <a:avLst/>
          </a:prstGeom>
          <a:noFill/>
        </p:spPr>
        <p:txBody>
          <a:bodyPr wrap="none" rtlCol="0">
            <a:spAutoFit/>
          </a:bodyPr>
          <a:lstStyle/>
          <a:p>
            <a:r>
              <a:rPr kumimoji="1" lang="en-US" altLang="ja-JP" sz="2400" dirty="0">
                <a:solidFill>
                  <a:schemeClr val="bg1"/>
                </a:solidFill>
              </a:rPr>
              <a:t>Stem tip</a:t>
            </a:r>
            <a:endParaRPr kumimoji="1" lang="ja-JP" altLang="en-US" sz="2400">
              <a:solidFill>
                <a:schemeClr val="bg1"/>
              </a:solidFill>
            </a:endParaRPr>
          </a:p>
        </p:txBody>
      </p:sp>
      <p:sp>
        <p:nvSpPr>
          <p:cNvPr id="13" name="テキスト ボックス 12">
            <a:extLst>
              <a:ext uri="{FF2B5EF4-FFF2-40B4-BE49-F238E27FC236}">
                <a16:creationId xmlns:a16="http://schemas.microsoft.com/office/drawing/2014/main" id="{6270A51D-40FC-E80C-7A1F-553B0140318C}"/>
              </a:ext>
            </a:extLst>
          </p:cNvPr>
          <p:cNvSpPr txBox="1"/>
          <p:nvPr/>
        </p:nvSpPr>
        <p:spPr>
          <a:xfrm>
            <a:off x="9424889" y="6495286"/>
            <a:ext cx="752129" cy="461665"/>
          </a:xfrm>
          <a:prstGeom prst="rect">
            <a:avLst/>
          </a:prstGeom>
          <a:noFill/>
        </p:spPr>
        <p:txBody>
          <a:bodyPr wrap="none" rtlCol="0">
            <a:spAutoFit/>
          </a:bodyPr>
          <a:lstStyle/>
          <a:p>
            <a:r>
              <a:rPr kumimoji="1" lang="en-US" altLang="ja-JP" sz="2400" dirty="0"/>
              <a:t>root</a:t>
            </a:r>
            <a:endParaRPr kumimoji="1" lang="ja-JP" altLang="en-US" sz="2400"/>
          </a:p>
        </p:txBody>
      </p:sp>
      <p:cxnSp>
        <p:nvCxnSpPr>
          <p:cNvPr id="15" name="直線矢印コネクタ 14">
            <a:extLst>
              <a:ext uri="{FF2B5EF4-FFF2-40B4-BE49-F238E27FC236}">
                <a16:creationId xmlns:a16="http://schemas.microsoft.com/office/drawing/2014/main" id="{2998597B-5B18-3902-B432-4588C2C1671D}"/>
              </a:ext>
            </a:extLst>
          </p:cNvPr>
          <p:cNvCxnSpPr/>
          <p:nvPr/>
        </p:nvCxnSpPr>
        <p:spPr>
          <a:xfrm>
            <a:off x="6581771" y="3850106"/>
            <a:ext cx="3075651" cy="0"/>
          </a:xfrm>
          <a:prstGeom prst="straightConnector1">
            <a:avLst/>
          </a:prstGeom>
          <a:ln w="38100">
            <a:solidFill>
              <a:srgbClr val="FFC000"/>
            </a:solidFill>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3FA3D6A5-639E-40C2-9FB8-1AF5FC4EC3FC}"/>
                  </a:ext>
                </a:extLst>
              </p:cNvPr>
              <p:cNvSpPr txBox="1"/>
              <p:nvPr/>
            </p:nvSpPr>
            <p:spPr>
              <a:xfrm>
                <a:off x="6908928" y="3396099"/>
                <a:ext cx="1464946" cy="461665"/>
              </a:xfrm>
              <a:prstGeom prst="rect">
                <a:avLst/>
              </a:prstGeom>
              <a:noFill/>
            </p:spPr>
            <p:txBody>
              <a:bodyPr wrap="square">
                <a:spAutoFit/>
              </a:bodyPr>
              <a:lstStyle/>
              <a:p>
                <a14:m>
                  <m:oMath xmlns:m="http://schemas.openxmlformats.org/officeDocument/2006/math">
                    <m:sSub>
                      <m:sSubPr>
                        <m:ctrlPr>
                          <a:rPr lang="en-US" altLang="ja-JP" sz="2400" b="1" i="1">
                            <a:solidFill>
                              <a:srgbClr val="FFC000"/>
                            </a:solidFill>
                            <a:latin typeface="Cambria Math" panose="02040503050406030204" pitchFamily="18" charset="0"/>
                            <a:ea typeface="Cambria Math" panose="02040503050406030204" pitchFamily="18" charset="0"/>
                          </a:rPr>
                        </m:ctrlPr>
                      </m:sSubPr>
                      <m:e>
                        <m:r>
                          <a:rPr lang="el-GR" altLang="ja-JP" sz="2400" b="1" i="1">
                            <a:solidFill>
                              <a:srgbClr val="FFC000"/>
                            </a:solidFill>
                            <a:latin typeface="Cambria Math" panose="02040503050406030204" pitchFamily="18" charset="0"/>
                            <a:ea typeface="Cambria Math" panose="02040503050406030204" pitchFamily="18" charset="0"/>
                          </a:rPr>
                          <m:t>𝜴</m:t>
                        </m:r>
                      </m:e>
                      <m:sub>
                        <m:r>
                          <a:rPr lang="en-US" altLang="ja-JP" sz="2400" b="1" i="1">
                            <a:solidFill>
                              <a:srgbClr val="FFC000"/>
                            </a:solidFill>
                            <a:latin typeface="Cambria Math" panose="02040503050406030204" pitchFamily="18" charset="0"/>
                            <a:ea typeface="Cambria Math" panose="02040503050406030204" pitchFamily="18" charset="0"/>
                          </a:rPr>
                          <m:t>𝑯</m:t>
                        </m:r>
                      </m:sub>
                    </m:sSub>
                    <m:d>
                      <m:dPr>
                        <m:ctrlPr>
                          <a:rPr lang="en-US" altLang="ja-JP" sz="2400" b="1" i="1">
                            <a:solidFill>
                              <a:srgbClr val="FFC000"/>
                            </a:solidFill>
                            <a:latin typeface="Cambria Math" panose="02040503050406030204" pitchFamily="18" charset="0"/>
                            <a:ea typeface="Cambria Math" panose="02040503050406030204" pitchFamily="18" charset="0"/>
                          </a:rPr>
                        </m:ctrlPr>
                      </m:dPr>
                      <m:e>
                        <m:r>
                          <a:rPr lang="en-US" altLang="ja-JP" sz="2400" b="1" i="1">
                            <a:solidFill>
                              <a:srgbClr val="FFC000"/>
                            </a:solidFill>
                            <a:latin typeface="Cambria Math" panose="02040503050406030204" pitchFamily="18" charset="0"/>
                            <a:ea typeface="Cambria Math" panose="02040503050406030204" pitchFamily="18" charset="0"/>
                          </a:rPr>
                          <m:t>𝒊</m:t>
                        </m:r>
                      </m:e>
                    </m:d>
                  </m:oMath>
                </a14:m>
                <a:r>
                  <a:rPr lang="en-US" altLang="ja-JP" sz="2400" b="1" dirty="0">
                    <a:solidFill>
                      <a:srgbClr val="FFC000"/>
                    </a:solidFill>
                  </a:rPr>
                  <a:t> </a:t>
                </a:r>
                <a:endParaRPr lang="ja-JP" altLang="en-US" sz="2400" b="1">
                  <a:solidFill>
                    <a:srgbClr val="FFC000"/>
                  </a:solidFill>
                </a:endParaRPr>
              </a:p>
            </p:txBody>
          </p:sp>
        </mc:Choice>
        <mc:Fallback xmlns="">
          <p:sp>
            <p:nvSpPr>
              <p:cNvPr id="18" name="テキスト ボックス 17">
                <a:extLst>
                  <a:ext uri="{FF2B5EF4-FFF2-40B4-BE49-F238E27FC236}">
                    <a16:creationId xmlns:a16="http://schemas.microsoft.com/office/drawing/2014/main" id="{3FA3D6A5-639E-40C2-9FB8-1AF5FC4EC3FC}"/>
                  </a:ext>
                </a:extLst>
              </p:cNvPr>
              <p:cNvSpPr txBox="1">
                <a:spLocks noRot="1" noChangeAspect="1" noMove="1" noResize="1" noEditPoints="1" noAdjustHandles="1" noChangeArrowheads="1" noChangeShapeType="1" noTextEdit="1"/>
              </p:cNvSpPr>
              <p:nvPr/>
            </p:nvSpPr>
            <p:spPr>
              <a:xfrm>
                <a:off x="6908928" y="3396099"/>
                <a:ext cx="1464946" cy="461665"/>
              </a:xfrm>
              <a:prstGeom prst="rect">
                <a:avLst/>
              </a:prstGeom>
              <a:blipFill>
                <a:blip r:embed="rId4"/>
                <a:stretch>
                  <a:fillRect l="-855" b="-27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C411A19C-CEE3-0F27-3706-B986DFE0741B}"/>
                  </a:ext>
                </a:extLst>
              </p:cNvPr>
              <p:cNvSpPr txBox="1"/>
              <p:nvPr/>
            </p:nvSpPr>
            <p:spPr>
              <a:xfrm>
                <a:off x="9705119" y="4694253"/>
                <a:ext cx="1464946" cy="461665"/>
              </a:xfrm>
              <a:prstGeom prst="rect">
                <a:avLst/>
              </a:prstGeom>
              <a:noFill/>
            </p:spPr>
            <p:txBody>
              <a:bodyPr wrap="square">
                <a:spAutoFit/>
              </a:bodyPr>
              <a:lstStyle/>
              <a:p>
                <a14:m>
                  <m:oMath xmlns:m="http://schemas.openxmlformats.org/officeDocument/2006/math">
                    <m:sSub>
                      <m:sSubPr>
                        <m:ctrlPr>
                          <a:rPr lang="en-US" altLang="ja-JP" sz="2400" b="1" i="1" smtClean="0">
                            <a:solidFill>
                              <a:srgbClr val="FFC000"/>
                            </a:solidFill>
                            <a:latin typeface="Cambria Math" panose="02040503050406030204" pitchFamily="18" charset="0"/>
                            <a:ea typeface="Cambria Math" panose="02040503050406030204" pitchFamily="18" charset="0"/>
                          </a:rPr>
                        </m:ctrlPr>
                      </m:sSubPr>
                      <m:e>
                        <m:r>
                          <a:rPr lang="el-GR" altLang="ja-JP" sz="2400" b="1" i="1">
                            <a:solidFill>
                              <a:srgbClr val="FFC000"/>
                            </a:solidFill>
                            <a:latin typeface="Cambria Math" panose="02040503050406030204" pitchFamily="18" charset="0"/>
                            <a:ea typeface="Cambria Math" panose="02040503050406030204" pitchFamily="18" charset="0"/>
                          </a:rPr>
                          <m:t>𝜴</m:t>
                        </m:r>
                      </m:e>
                      <m:sub>
                        <m:r>
                          <a:rPr lang="en-US" altLang="ja-JP" sz="2400" b="1" i="1" smtClean="0">
                            <a:solidFill>
                              <a:srgbClr val="FFC000"/>
                            </a:solidFill>
                            <a:latin typeface="Cambria Math" panose="02040503050406030204" pitchFamily="18" charset="0"/>
                            <a:ea typeface="Cambria Math" panose="02040503050406030204" pitchFamily="18" charset="0"/>
                          </a:rPr>
                          <m:t>𝑳</m:t>
                        </m:r>
                      </m:sub>
                    </m:sSub>
                    <m:d>
                      <m:dPr>
                        <m:ctrlPr>
                          <a:rPr lang="en-US" altLang="ja-JP" sz="2400" b="1" i="1">
                            <a:solidFill>
                              <a:srgbClr val="FFC000"/>
                            </a:solidFill>
                            <a:latin typeface="Cambria Math" panose="02040503050406030204" pitchFamily="18" charset="0"/>
                            <a:ea typeface="Cambria Math" panose="02040503050406030204" pitchFamily="18" charset="0"/>
                          </a:rPr>
                        </m:ctrlPr>
                      </m:dPr>
                      <m:e>
                        <m:r>
                          <a:rPr lang="en-US" altLang="ja-JP" sz="2400" b="1" i="1">
                            <a:solidFill>
                              <a:srgbClr val="FFC000"/>
                            </a:solidFill>
                            <a:latin typeface="Cambria Math" panose="02040503050406030204" pitchFamily="18" charset="0"/>
                            <a:ea typeface="Cambria Math" panose="02040503050406030204" pitchFamily="18" charset="0"/>
                          </a:rPr>
                          <m:t>𝒊</m:t>
                        </m:r>
                      </m:e>
                    </m:d>
                  </m:oMath>
                </a14:m>
                <a:r>
                  <a:rPr lang="en-US" altLang="ja-JP" sz="2400" b="1" dirty="0">
                    <a:solidFill>
                      <a:srgbClr val="FFC000"/>
                    </a:solidFill>
                  </a:rPr>
                  <a:t> </a:t>
                </a:r>
                <a:endParaRPr lang="ja-JP" altLang="en-US" sz="2400" b="1">
                  <a:solidFill>
                    <a:srgbClr val="FFC000"/>
                  </a:solidFill>
                </a:endParaRPr>
              </a:p>
            </p:txBody>
          </p:sp>
        </mc:Choice>
        <mc:Fallback xmlns="">
          <p:sp>
            <p:nvSpPr>
              <p:cNvPr id="21" name="テキスト ボックス 20">
                <a:extLst>
                  <a:ext uri="{FF2B5EF4-FFF2-40B4-BE49-F238E27FC236}">
                    <a16:creationId xmlns:a16="http://schemas.microsoft.com/office/drawing/2014/main" id="{C411A19C-CEE3-0F27-3706-B986DFE0741B}"/>
                  </a:ext>
                </a:extLst>
              </p:cNvPr>
              <p:cNvSpPr txBox="1">
                <a:spLocks noRot="1" noChangeAspect="1" noMove="1" noResize="1" noEditPoints="1" noAdjustHandles="1" noChangeArrowheads="1" noChangeShapeType="1" noTextEdit="1"/>
              </p:cNvSpPr>
              <p:nvPr/>
            </p:nvSpPr>
            <p:spPr>
              <a:xfrm>
                <a:off x="9705119" y="4694253"/>
                <a:ext cx="1464946" cy="461665"/>
              </a:xfrm>
              <a:prstGeom prst="rect">
                <a:avLst/>
              </a:prstGeom>
              <a:blipFill>
                <a:blip r:embed="rId5"/>
                <a:stretch>
                  <a:fillRect l="-862"/>
                </a:stretch>
              </a:blipFill>
            </p:spPr>
            <p:txBody>
              <a:bodyPr/>
              <a:lstStyle/>
              <a:p>
                <a:r>
                  <a:rPr lang="ja-JP" altLang="en-US">
                    <a:noFill/>
                  </a:rPr>
                  <a:t> </a:t>
                </a:r>
              </a:p>
            </p:txBody>
          </p:sp>
        </mc:Fallback>
      </mc:AlternateContent>
      <p:sp>
        <p:nvSpPr>
          <p:cNvPr id="22" name="正方形/長方形 21">
            <a:extLst>
              <a:ext uri="{FF2B5EF4-FFF2-40B4-BE49-F238E27FC236}">
                <a16:creationId xmlns:a16="http://schemas.microsoft.com/office/drawing/2014/main" id="{12311309-99CB-49D8-98DE-C9062DD2E6F6}"/>
              </a:ext>
            </a:extLst>
          </p:cNvPr>
          <p:cNvSpPr/>
          <p:nvPr/>
        </p:nvSpPr>
        <p:spPr>
          <a:xfrm>
            <a:off x="10605341" y="3261160"/>
            <a:ext cx="525645" cy="3436012"/>
          </a:xfrm>
          <a:prstGeom prst="rect">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C19FABD-B299-1694-AFAE-A4AE1EF3F9BD}"/>
              </a:ext>
            </a:extLst>
          </p:cNvPr>
          <p:cNvSpPr txBox="1"/>
          <p:nvPr/>
        </p:nvSpPr>
        <p:spPr>
          <a:xfrm>
            <a:off x="8299215" y="259532"/>
            <a:ext cx="3576620" cy="1200329"/>
          </a:xfrm>
          <a:prstGeom prst="rect">
            <a:avLst/>
          </a:prstGeom>
          <a:noFill/>
        </p:spPr>
        <p:txBody>
          <a:bodyPr wrap="none" rtlCol="0">
            <a:spAutoFit/>
          </a:bodyPr>
          <a:lstStyle/>
          <a:p>
            <a:pPr marL="342900" indent="-342900">
              <a:buAutoNum type="arabicPeriod"/>
            </a:pPr>
            <a:r>
              <a:rPr kumimoji="1" lang="en-US" altLang="ja-JP" sz="2400" b="1" dirty="0">
                <a:latin typeface="Helvetica" pitchFamily="2" charset="0"/>
              </a:rPr>
              <a:t>Spaced </a:t>
            </a:r>
            <a:r>
              <a:rPr lang="en-US" altLang="ja-JP" sz="2400" b="1" dirty="0">
                <a:latin typeface="Helvetica" pitchFamily="2" charset="0"/>
              </a:rPr>
              <a:t>arrangement</a:t>
            </a:r>
            <a:endParaRPr kumimoji="1" lang="en-US" altLang="ja-JP" sz="2400" b="1" dirty="0">
              <a:latin typeface="Helvetica" pitchFamily="2" charset="0"/>
            </a:endParaRPr>
          </a:p>
          <a:p>
            <a:pPr marL="342900" indent="-342900">
              <a:buAutoNum type="arabicPeriod"/>
            </a:pPr>
            <a:r>
              <a:rPr kumimoji="1" lang="en-US" altLang="ja-JP" sz="2400" b="1" dirty="0">
                <a:latin typeface="Helvetica" pitchFamily="2" charset="0"/>
              </a:rPr>
              <a:t>Horizontal tiling</a:t>
            </a:r>
          </a:p>
          <a:p>
            <a:pPr marL="342900" indent="-342900">
              <a:buAutoNum type="arabicPeriod"/>
            </a:pPr>
            <a:r>
              <a:rPr lang="en-US" altLang="ja-JP" sz="2400" dirty="0">
                <a:solidFill>
                  <a:schemeClr val="bg1">
                    <a:lumMod val="75000"/>
                  </a:schemeClr>
                </a:solidFill>
                <a:latin typeface="Helvetica Light" panose="020B0403020202020204" pitchFamily="34" charset="0"/>
              </a:rPr>
              <a:t>Smooth curve</a:t>
            </a:r>
            <a:endParaRPr kumimoji="1" lang="ja-JP" altLang="en-US" sz="2400">
              <a:solidFill>
                <a:schemeClr val="bg1">
                  <a:lumMod val="75000"/>
                </a:schemeClr>
              </a:solidFill>
              <a:latin typeface="Helvetica Light" panose="020B0403020202020204" pitchFamily="34" charset="0"/>
            </a:endParaRPr>
          </a:p>
        </p:txBody>
      </p:sp>
    </p:spTree>
    <p:extLst>
      <p:ext uri="{BB962C8B-B14F-4D97-AF65-F5344CB8AC3E}">
        <p14:creationId xmlns:p14="http://schemas.microsoft.com/office/powerpoint/2010/main" val="384785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98F37-B675-6F5E-751E-26069BFE1D30}"/>
              </a:ext>
            </a:extLst>
          </p:cNvPr>
          <p:cNvSpPr>
            <a:spLocks noGrp="1"/>
          </p:cNvSpPr>
          <p:nvPr>
            <p:ph type="title"/>
          </p:nvPr>
        </p:nvSpPr>
        <p:spPr/>
        <p:txBody>
          <a:bodyPr/>
          <a:lstStyle/>
          <a:p>
            <a:r>
              <a:rPr lang="en-US" altLang="ja-JP" dirty="0">
                <a:effectLst/>
                <a:latin typeface="Helvetica" pitchFamily="2" charset="0"/>
              </a:rPr>
              <a:t>Constrained path finding</a:t>
            </a:r>
            <a:endParaRPr kumimoji="1" lang="ja-JP" altLang="en-US"/>
          </a:p>
        </p:txBody>
      </p:sp>
      <p:sp>
        <p:nvSpPr>
          <p:cNvPr id="3" name="コンテンツ プレースホルダー 2">
            <a:extLst>
              <a:ext uri="{FF2B5EF4-FFF2-40B4-BE49-F238E27FC236}">
                <a16:creationId xmlns:a16="http://schemas.microsoft.com/office/drawing/2014/main" id="{091C9908-B3E7-CF9C-8F07-AB807FAA089B}"/>
              </a:ext>
            </a:extLst>
          </p:cNvPr>
          <p:cNvSpPr>
            <a:spLocks noGrp="1"/>
          </p:cNvSpPr>
          <p:nvPr>
            <p:ph idx="1"/>
          </p:nvPr>
        </p:nvSpPr>
        <p:spPr/>
        <p:txBody>
          <a:bodyPr>
            <a:normAutofit/>
          </a:bodyPr>
          <a:lstStyle/>
          <a:p>
            <a:r>
              <a:rPr lang="en-US" altLang="ja-JP" dirty="0"/>
              <a:t>The Dijkstra Algorithm is used for the path finding</a:t>
            </a:r>
          </a:p>
          <a:p>
            <a:r>
              <a:rPr lang="en-US" altLang="ja-JP" dirty="0"/>
              <a:t>However, smooth constraint restricts the combination of edges</a:t>
            </a:r>
            <a:endParaRPr lang="en-US" altLang="ja-JP" b="0" i="1" dirty="0">
              <a:latin typeface="Cambria Math" panose="02040503050406030204" pitchFamily="18" charset="0"/>
            </a:endParaRPr>
          </a:p>
          <a:p>
            <a:r>
              <a:rPr lang="en-US" altLang="ja-JP" dirty="0"/>
              <a:t>Sharp connected edge combinations are excluded</a:t>
            </a:r>
            <a:endParaRPr kumimoji="1" lang="en-US" altLang="ja-JP" dirty="0"/>
          </a:p>
        </p:txBody>
      </p:sp>
      <p:grpSp>
        <p:nvGrpSpPr>
          <p:cNvPr id="27" name="グループ化 26">
            <a:extLst>
              <a:ext uri="{FF2B5EF4-FFF2-40B4-BE49-F238E27FC236}">
                <a16:creationId xmlns:a16="http://schemas.microsoft.com/office/drawing/2014/main" id="{49EDFC4D-7807-DF55-75F2-9BAE32F22673}"/>
              </a:ext>
            </a:extLst>
          </p:cNvPr>
          <p:cNvGrpSpPr/>
          <p:nvPr/>
        </p:nvGrpSpPr>
        <p:grpSpPr>
          <a:xfrm>
            <a:off x="3657697" y="3507678"/>
            <a:ext cx="6651641" cy="3151750"/>
            <a:chOff x="3448378" y="3503682"/>
            <a:chExt cx="7556864" cy="3580672"/>
          </a:xfrm>
        </p:grpSpPr>
        <p:pic>
          <p:nvPicPr>
            <p:cNvPr id="4" name="図 3" descr="多角形 が含まれている画像&#10;&#10;自動的に生成された説明">
              <a:extLst>
                <a:ext uri="{FF2B5EF4-FFF2-40B4-BE49-F238E27FC236}">
                  <a16:creationId xmlns:a16="http://schemas.microsoft.com/office/drawing/2014/main" id="{98592535-ACCB-2332-4B14-B0E4637ED3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8378" y="3503682"/>
              <a:ext cx="5653196" cy="3580672"/>
            </a:xfrm>
            <a:prstGeom prst="rect">
              <a:avLst/>
            </a:prstGeom>
          </p:spPr>
        </p:pic>
        <p:sp>
          <p:nvSpPr>
            <p:cNvPr id="12" name="フリーフォーム 11">
              <a:extLst>
                <a:ext uri="{FF2B5EF4-FFF2-40B4-BE49-F238E27FC236}">
                  <a16:creationId xmlns:a16="http://schemas.microsoft.com/office/drawing/2014/main" id="{35A39085-A785-BBC0-4A0C-1020C79EBE84}"/>
                </a:ext>
              </a:extLst>
            </p:cNvPr>
            <p:cNvSpPr/>
            <p:nvPr/>
          </p:nvSpPr>
          <p:spPr>
            <a:xfrm rot="361609">
              <a:off x="6941031" y="4324127"/>
              <a:ext cx="1160450" cy="1064473"/>
            </a:xfrm>
            <a:custGeom>
              <a:avLst/>
              <a:gdLst>
                <a:gd name="connsiteX0" fmla="*/ 0 w 1643448"/>
                <a:gd name="connsiteY0" fmla="*/ 0 h 1507524"/>
                <a:gd name="connsiteX1" fmla="*/ 1297459 w 1643448"/>
                <a:gd name="connsiteY1" fmla="*/ 308919 h 1507524"/>
                <a:gd name="connsiteX2" fmla="*/ 1643448 w 1643448"/>
                <a:gd name="connsiteY2" fmla="*/ 1507524 h 1507524"/>
              </a:gdLst>
              <a:ahLst/>
              <a:cxnLst>
                <a:cxn ang="0">
                  <a:pos x="connsiteX0" y="connsiteY0"/>
                </a:cxn>
                <a:cxn ang="0">
                  <a:pos x="connsiteX1" y="connsiteY1"/>
                </a:cxn>
                <a:cxn ang="0">
                  <a:pos x="connsiteX2" y="connsiteY2"/>
                </a:cxn>
              </a:cxnLst>
              <a:rect l="l" t="t" r="r" b="b"/>
              <a:pathLst>
                <a:path w="1643448" h="1507524">
                  <a:moveTo>
                    <a:pt x="0" y="0"/>
                  </a:moveTo>
                  <a:cubicBezTo>
                    <a:pt x="511775" y="28832"/>
                    <a:pt x="1023551" y="57665"/>
                    <a:pt x="1297459" y="308919"/>
                  </a:cubicBezTo>
                  <a:cubicBezTo>
                    <a:pt x="1571367" y="560173"/>
                    <a:pt x="1571367" y="1254211"/>
                    <a:pt x="1643448" y="1507524"/>
                  </a:cubicBezTo>
                </a:path>
              </a:pathLst>
            </a:custGeom>
            <a:noFill/>
            <a:ln w="88900">
              <a:solidFill>
                <a:schemeClr val="accent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a:extLst>
                <a:ext uri="{FF2B5EF4-FFF2-40B4-BE49-F238E27FC236}">
                  <a16:creationId xmlns:a16="http://schemas.microsoft.com/office/drawing/2014/main" id="{252B02BB-018D-1C13-C51A-CB7D163B0A62}"/>
                </a:ext>
              </a:extLst>
            </p:cNvPr>
            <p:cNvSpPr/>
            <p:nvPr/>
          </p:nvSpPr>
          <p:spPr>
            <a:xfrm>
              <a:off x="4256983" y="4001294"/>
              <a:ext cx="1120005" cy="855069"/>
            </a:xfrm>
            <a:custGeom>
              <a:avLst/>
              <a:gdLst>
                <a:gd name="connsiteX0" fmla="*/ 0 w 1586169"/>
                <a:gd name="connsiteY0" fmla="*/ 0 h 1210963"/>
                <a:gd name="connsiteX1" fmla="*/ 1569308 w 1586169"/>
                <a:gd name="connsiteY1" fmla="*/ 864973 h 1210963"/>
                <a:gd name="connsiteX2" fmla="*/ 691978 w 1586169"/>
                <a:gd name="connsiteY2" fmla="*/ 1210963 h 1210963"/>
              </a:gdLst>
              <a:ahLst/>
              <a:cxnLst>
                <a:cxn ang="0">
                  <a:pos x="connsiteX0" y="connsiteY0"/>
                </a:cxn>
                <a:cxn ang="0">
                  <a:pos x="connsiteX1" y="connsiteY1"/>
                </a:cxn>
                <a:cxn ang="0">
                  <a:pos x="connsiteX2" y="connsiteY2"/>
                </a:cxn>
              </a:cxnLst>
              <a:rect l="l" t="t" r="r" b="b"/>
              <a:pathLst>
                <a:path w="1586169" h="1210963">
                  <a:moveTo>
                    <a:pt x="0" y="0"/>
                  </a:moveTo>
                  <a:cubicBezTo>
                    <a:pt x="726989" y="331573"/>
                    <a:pt x="1453978" y="663146"/>
                    <a:pt x="1569308" y="864973"/>
                  </a:cubicBezTo>
                  <a:cubicBezTo>
                    <a:pt x="1684638" y="1066800"/>
                    <a:pt x="1188308" y="1138881"/>
                    <a:pt x="691978" y="1210963"/>
                  </a:cubicBezTo>
                </a:path>
              </a:pathLst>
            </a:custGeom>
            <a:noFill/>
            <a:ln w="98425">
              <a:solidFill>
                <a:srgbClr val="FF0000"/>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ドーナツ 13">
              <a:extLst>
                <a:ext uri="{FF2B5EF4-FFF2-40B4-BE49-F238E27FC236}">
                  <a16:creationId xmlns:a16="http://schemas.microsoft.com/office/drawing/2014/main" id="{D3FFB9D2-0631-8C30-59F9-2FDEECE363FA}"/>
                </a:ext>
              </a:extLst>
            </p:cNvPr>
            <p:cNvSpPr/>
            <p:nvPr/>
          </p:nvSpPr>
          <p:spPr>
            <a:xfrm>
              <a:off x="8082782" y="4034768"/>
              <a:ext cx="617868" cy="617868"/>
            </a:xfrm>
            <a:prstGeom prst="donut">
              <a:avLst>
                <a:gd name="adj" fmla="val 108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a:extLst>
                <a:ext uri="{FF2B5EF4-FFF2-40B4-BE49-F238E27FC236}">
                  <a16:creationId xmlns:a16="http://schemas.microsoft.com/office/drawing/2014/main" id="{FB7C5D68-6370-A7C4-2255-DB75937B60A5}"/>
                </a:ext>
              </a:extLst>
            </p:cNvPr>
            <p:cNvSpPr/>
            <p:nvPr/>
          </p:nvSpPr>
          <p:spPr>
            <a:xfrm>
              <a:off x="6446519" y="5774954"/>
              <a:ext cx="2223027" cy="789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2859681-39F6-9435-2453-75173838A918}"/>
                </a:ext>
              </a:extLst>
            </p:cNvPr>
            <p:cNvSpPr/>
            <p:nvPr/>
          </p:nvSpPr>
          <p:spPr>
            <a:xfrm>
              <a:off x="3554473" y="5981414"/>
              <a:ext cx="1310826" cy="583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6003C2DF-FFE3-2BDE-C259-76F10A297D6D}"/>
                </a:ext>
              </a:extLst>
            </p:cNvPr>
            <p:cNvSpPr/>
            <p:nvPr/>
          </p:nvSpPr>
          <p:spPr>
            <a:xfrm>
              <a:off x="8782215" y="5536415"/>
              <a:ext cx="2223027" cy="789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F19C045B-DFBC-65DA-1FCC-F9DF342FA59C}"/>
                </a:ext>
              </a:extLst>
            </p:cNvPr>
            <p:cNvSpPr/>
            <p:nvPr/>
          </p:nvSpPr>
          <p:spPr>
            <a:xfrm>
              <a:off x="4665329" y="6674575"/>
              <a:ext cx="2223027" cy="183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C25121F3-BE86-6DE4-35E1-86C56018F674}"/>
              </a:ext>
            </a:extLst>
          </p:cNvPr>
          <p:cNvSpPr txBox="1"/>
          <p:nvPr/>
        </p:nvSpPr>
        <p:spPr>
          <a:xfrm>
            <a:off x="4554539" y="6337378"/>
            <a:ext cx="2969083" cy="523220"/>
          </a:xfrm>
          <a:prstGeom prst="rect">
            <a:avLst/>
          </a:prstGeom>
          <a:noFill/>
        </p:spPr>
        <p:txBody>
          <a:bodyPr wrap="none" rtlCol="0">
            <a:spAutoFit/>
          </a:bodyPr>
          <a:lstStyle/>
          <a:p>
            <a:r>
              <a:rPr kumimoji="1" lang="en-US" altLang="ja-JP" sz="2800" dirty="0">
                <a:latin typeface="Helvetica Light" panose="020B0403020202020204" pitchFamily="34" charset="0"/>
              </a:rPr>
              <a:t>Avoid sharp path</a:t>
            </a:r>
            <a:endParaRPr kumimoji="1" lang="ja-JP" altLang="en-US" sz="2800">
              <a:latin typeface="Helvetica Light" panose="020B0403020202020204" pitchFamily="34" charset="0"/>
            </a:endParaRPr>
          </a:p>
        </p:txBody>
      </p:sp>
      <p:sp>
        <p:nvSpPr>
          <p:cNvPr id="29" name="乗算記号 28">
            <a:extLst>
              <a:ext uri="{FF2B5EF4-FFF2-40B4-BE49-F238E27FC236}">
                <a16:creationId xmlns:a16="http://schemas.microsoft.com/office/drawing/2014/main" id="{E6C838D5-2C32-A26A-296B-AFCE7D12F635}"/>
              </a:ext>
            </a:extLst>
          </p:cNvPr>
          <p:cNvSpPr/>
          <p:nvPr/>
        </p:nvSpPr>
        <p:spPr>
          <a:xfrm>
            <a:off x="3460023" y="3416216"/>
            <a:ext cx="767488" cy="767488"/>
          </a:xfrm>
          <a:prstGeom prst="mathMultiply">
            <a:avLst>
              <a:gd name="adj1" fmla="val 133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6EA761-EC20-847D-ACFA-373062946AB1}"/>
              </a:ext>
            </a:extLst>
          </p:cNvPr>
          <p:cNvSpPr txBox="1"/>
          <p:nvPr/>
        </p:nvSpPr>
        <p:spPr>
          <a:xfrm>
            <a:off x="8299215" y="259532"/>
            <a:ext cx="3456395" cy="1200329"/>
          </a:xfrm>
          <a:prstGeom prst="rect">
            <a:avLst/>
          </a:prstGeom>
          <a:noFill/>
        </p:spPr>
        <p:txBody>
          <a:bodyPr wrap="none" rtlCol="0">
            <a:spAutoFit/>
          </a:bodyPr>
          <a:lstStyle/>
          <a:p>
            <a:pPr marL="342900" indent="-342900">
              <a:buAutoNum type="arabicPeriod"/>
            </a:pPr>
            <a:r>
              <a:rPr kumimoji="1" lang="en-US" altLang="ja-JP" sz="2400" dirty="0">
                <a:solidFill>
                  <a:schemeClr val="bg1">
                    <a:lumMod val="75000"/>
                  </a:schemeClr>
                </a:solidFill>
                <a:latin typeface="Helvetica Light" panose="020B0403020202020204" pitchFamily="34" charset="0"/>
              </a:rPr>
              <a:t>Spaced </a:t>
            </a:r>
            <a:r>
              <a:rPr lang="en-US" altLang="ja-JP" sz="2400" dirty="0">
                <a:solidFill>
                  <a:schemeClr val="bg1">
                    <a:lumMod val="75000"/>
                  </a:schemeClr>
                </a:solidFill>
                <a:latin typeface="Helvetica Light" panose="020B0403020202020204" pitchFamily="34" charset="0"/>
              </a:rPr>
              <a:t>arrangement</a:t>
            </a:r>
            <a:endParaRPr kumimoji="1" lang="en-US" altLang="ja-JP" sz="2400" dirty="0">
              <a:solidFill>
                <a:schemeClr val="bg1">
                  <a:lumMod val="75000"/>
                </a:schemeClr>
              </a:solidFill>
              <a:latin typeface="Helvetica Light" panose="020B0403020202020204" pitchFamily="34" charset="0"/>
            </a:endParaRPr>
          </a:p>
          <a:p>
            <a:pPr marL="342900" indent="-342900">
              <a:buAutoNum type="arabicPeriod"/>
            </a:pPr>
            <a:r>
              <a:rPr kumimoji="1" lang="en-US" altLang="ja-JP" sz="2400" dirty="0">
                <a:solidFill>
                  <a:schemeClr val="bg1">
                    <a:lumMod val="75000"/>
                  </a:schemeClr>
                </a:solidFill>
                <a:latin typeface="Helvetica Light" panose="020B0403020202020204" pitchFamily="34" charset="0"/>
              </a:rPr>
              <a:t>Horizontal tiling</a:t>
            </a:r>
          </a:p>
          <a:p>
            <a:pPr marL="342900" indent="-342900">
              <a:buAutoNum type="arabicPeriod"/>
            </a:pPr>
            <a:r>
              <a:rPr lang="en-US" altLang="ja-JP" sz="2400" b="1" dirty="0">
                <a:latin typeface="Helvetica" pitchFamily="2" charset="0"/>
              </a:rPr>
              <a:t>Smooth curve</a:t>
            </a:r>
            <a:endParaRPr kumimoji="1" lang="ja-JP" altLang="en-US" sz="2400" b="1">
              <a:latin typeface="Helvetica" pitchFamily="2" charset="0"/>
            </a:endParaRPr>
          </a:p>
        </p:txBody>
      </p:sp>
    </p:spTree>
    <p:extLst>
      <p:ext uri="{BB962C8B-B14F-4D97-AF65-F5344CB8AC3E}">
        <p14:creationId xmlns:p14="http://schemas.microsoft.com/office/powerpoint/2010/main" val="1257026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340200-BFBE-D80F-D521-8AD420C89A59}"/>
              </a:ext>
            </a:extLst>
          </p:cNvPr>
          <p:cNvSpPr>
            <a:spLocks noGrp="1"/>
          </p:cNvSpPr>
          <p:nvPr>
            <p:ph type="title"/>
          </p:nvPr>
        </p:nvSpPr>
        <p:spPr/>
        <p:txBody>
          <a:bodyPr/>
          <a:lstStyle/>
          <a:p>
            <a:r>
              <a:rPr kumimoji="1" lang="en-US" altLang="ja-JP" dirty="0"/>
              <a:t>Introduction</a:t>
            </a:r>
            <a:endParaRPr kumimoji="1" lang="ja-JP" altLang="en-US"/>
          </a:p>
        </p:txBody>
      </p:sp>
      <p:sp>
        <p:nvSpPr>
          <p:cNvPr id="3" name="コンテンツ プレースホルダー 2">
            <a:extLst>
              <a:ext uri="{FF2B5EF4-FFF2-40B4-BE49-F238E27FC236}">
                <a16:creationId xmlns:a16="http://schemas.microsoft.com/office/drawing/2014/main" id="{ED9B9FCE-DA05-A396-3F77-494724F19487}"/>
              </a:ext>
            </a:extLst>
          </p:cNvPr>
          <p:cNvSpPr>
            <a:spLocks noGrp="1"/>
          </p:cNvSpPr>
          <p:nvPr>
            <p:ph idx="1"/>
          </p:nvPr>
        </p:nvSpPr>
        <p:spPr>
          <a:xfrm>
            <a:off x="838200" y="1718196"/>
            <a:ext cx="10515600" cy="3731920"/>
          </a:xfrm>
        </p:spPr>
        <p:txBody>
          <a:bodyPr>
            <a:normAutofit/>
          </a:bodyPr>
          <a:lstStyle/>
          <a:p>
            <a:pPr marL="0" indent="0">
              <a:buNone/>
            </a:pPr>
            <a:r>
              <a:rPr lang="en-US" altLang="ja-JP" dirty="0"/>
              <a:t>Climbing rose tree: Arranged by manual fixing</a:t>
            </a:r>
          </a:p>
          <a:p>
            <a:pPr marL="0" indent="0">
              <a:buNone/>
            </a:pPr>
            <a:r>
              <a:rPr kumimoji="1" lang="en-US" altLang="ja-JP" dirty="0"/>
              <a:t>Purpose </a:t>
            </a:r>
          </a:p>
          <a:p>
            <a:pPr lvl="1"/>
            <a:r>
              <a:rPr kumimoji="1" lang="en-US" altLang="ja-JP" dirty="0"/>
              <a:t>Procedural modelling method that do not require 3D artists to have knowledge of artificial cares and plant ecology</a:t>
            </a:r>
          </a:p>
          <a:p>
            <a:pPr marL="0" indent="0">
              <a:buNone/>
            </a:pPr>
            <a:r>
              <a:rPr lang="en-US" altLang="ja-JP" dirty="0"/>
              <a:t>Method   </a:t>
            </a:r>
          </a:p>
          <a:p>
            <a:pPr lvl="1"/>
            <a:r>
              <a:rPr lang="en-US" altLang="ja-JP" dirty="0"/>
              <a:t>Stems are generated by iterative path finding algorithm</a:t>
            </a:r>
          </a:p>
          <a:p>
            <a:pPr marL="457200" lvl="1" indent="0">
              <a:buNone/>
            </a:pPr>
            <a:endParaRPr kumimoji="1" lang="en-US" altLang="ja-JP" dirty="0"/>
          </a:p>
        </p:txBody>
      </p:sp>
      <p:pic>
        <p:nvPicPr>
          <p:cNvPr id="15" name="図 14" descr="バスケットボールのロゴ&#10;&#10;低い精度で自動的に生成された説明">
            <a:extLst>
              <a:ext uri="{FF2B5EF4-FFF2-40B4-BE49-F238E27FC236}">
                <a16:creationId xmlns:a16="http://schemas.microsoft.com/office/drawing/2014/main" id="{D44C2524-5125-681A-E1D6-ED76E73B8877}"/>
              </a:ext>
            </a:extLst>
          </p:cNvPr>
          <p:cNvPicPr>
            <a:picLocks noChangeAspect="1"/>
          </p:cNvPicPr>
          <p:nvPr/>
        </p:nvPicPr>
        <p:blipFill rotWithShape="1">
          <a:blip r:embed="rId3"/>
          <a:srcRect l="47099" t="34964" r="6322" b="8027"/>
          <a:stretch/>
        </p:blipFill>
        <p:spPr>
          <a:xfrm>
            <a:off x="8672025" y="4406261"/>
            <a:ext cx="3164151" cy="2178331"/>
          </a:xfrm>
          <a:prstGeom prst="rect">
            <a:avLst/>
          </a:prstGeom>
        </p:spPr>
      </p:pic>
      <p:pic>
        <p:nvPicPr>
          <p:cNvPr id="5" name="コンテンツ プレースホルダー 4" descr="屋外, 建物, 座る, ベンチ が含まれている画像&#10;&#10;自動的に生成された説明">
            <a:extLst>
              <a:ext uri="{FF2B5EF4-FFF2-40B4-BE49-F238E27FC236}">
                <a16:creationId xmlns:a16="http://schemas.microsoft.com/office/drawing/2014/main" id="{22478E06-B3AE-D28C-4B72-13FA5306E88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479"/>
          <a:stretch/>
        </p:blipFill>
        <p:spPr>
          <a:xfrm>
            <a:off x="683465" y="4513844"/>
            <a:ext cx="3669101" cy="2275609"/>
          </a:xfrm>
          <a:prstGeom prst="rect">
            <a:avLst/>
          </a:prstGeom>
        </p:spPr>
      </p:pic>
      <p:sp>
        <p:nvSpPr>
          <p:cNvPr id="7" name="テキスト ボックス 6">
            <a:extLst>
              <a:ext uri="{FF2B5EF4-FFF2-40B4-BE49-F238E27FC236}">
                <a16:creationId xmlns:a16="http://schemas.microsoft.com/office/drawing/2014/main" id="{93D739A8-1D87-C02D-55DC-125D10EB7021}"/>
              </a:ext>
            </a:extLst>
          </p:cNvPr>
          <p:cNvSpPr txBox="1"/>
          <p:nvPr/>
        </p:nvSpPr>
        <p:spPr>
          <a:xfrm>
            <a:off x="1313735" y="6283152"/>
            <a:ext cx="2385589" cy="523220"/>
          </a:xfrm>
          <a:prstGeom prst="rect">
            <a:avLst/>
          </a:prstGeom>
          <a:noFill/>
        </p:spPr>
        <p:txBody>
          <a:bodyPr wrap="none" rtlCol="0">
            <a:spAutoFit/>
          </a:bodyPr>
          <a:lstStyle/>
          <a:p>
            <a:r>
              <a:rPr kumimoji="1" lang="en-US" altLang="ja-JP" sz="2800" dirty="0">
                <a:solidFill>
                  <a:schemeClr val="bg1"/>
                </a:solidFill>
                <a:latin typeface="Helvetica" pitchFamily="2" charset="0"/>
              </a:rPr>
              <a:t>Climbing rose</a:t>
            </a:r>
            <a:endParaRPr kumimoji="1" lang="ja-JP" altLang="en-US" sz="2800">
              <a:solidFill>
                <a:schemeClr val="bg1"/>
              </a:solidFill>
              <a:latin typeface="Helvetica" pitchFamily="2" charset="0"/>
            </a:endParaRPr>
          </a:p>
        </p:txBody>
      </p:sp>
      <p:pic>
        <p:nvPicPr>
          <p:cNvPr id="8" name="図 7" descr="バスケットボールのロゴ&#10;&#10;低い精度で自動的に生成された説明">
            <a:extLst>
              <a:ext uri="{FF2B5EF4-FFF2-40B4-BE49-F238E27FC236}">
                <a16:creationId xmlns:a16="http://schemas.microsoft.com/office/drawing/2014/main" id="{A82304E9-171D-A6EB-11D9-942B0F0702EB}"/>
              </a:ext>
            </a:extLst>
          </p:cNvPr>
          <p:cNvPicPr>
            <a:picLocks noChangeAspect="1"/>
          </p:cNvPicPr>
          <p:nvPr/>
        </p:nvPicPr>
        <p:blipFill rotWithShape="1">
          <a:blip r:embed="rId5"/>
          <a:srcRect r="55341"/>
          <a:stretch/>
        </p:blipFill>
        <p:spPr>
          <a:xfrm>
            <a:off x="4986030" y="4308983"/>
            <a:ext cx="1806682" cy="2275609"/>
          </a:xfrm>
          <a:prstGeom prst="rect">
            <a:avLst/>
          </a:prstGeom>
        </p:spPr>
      </p:pic>
      <p:sp>
        <p:nvSpPr>
          <p:cNvPr id="10" name="右矢印 9">
            <a:extLst>
              <a:ext uri="{FF2B5EF4-FFF2-40B4-BE49-F238E27FC236}">
                <a16:creationId xmlns:a16="http://schemas.microsoft.com/office/drawing/2014/main" id="{35587FAD-AF07-00EB-4B85-6BE192DE987E}"/>
              </a:ext>
            </a:extLst>
          </p:cNvPr>
          <p:cNvSpPr/>
          <p:nvPr/>
        </p:nvSpPr>
        <p:spPr>
          <a:xfrm>
            <a:off x="7115303" y="5651648"/>
            <a:ext cx="855785" cy="6107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DBD6405-9603-3B42-916C-5C84BF0DDD21}"/>
              </a:ext>
            </a:extLst>
          </p:cNvPr>
          <p:cNvSpPr txBox="1"/>
          <p:nvPr/>
        </p:nvSpPr>
        <p:spPr>
          <a:xfrm>
            <a:off x="6897216" y="4989073"/>
            <a:ext cx="1592103" cy="707886"/>
          </a:xfrm>
          <a:prstGeom prst="rect">
            <a:avLst/>
          </a:prstGeom>
          <a:noFill/>
        </p:spPr>
        <p:txBody>
          <a:bodyPr wrap="none" rtlCol="0">
            <a:spAutoFit/>
          </a:bodyPr>
          <a:lstStyle/>
          <a:p>
            <a:r>
              <a:rPr lang="en-US" altLang="ja-JP" sz="2000" dirty="0">
                <a:latin typeface="Helvetica" pitchFamily="2" charset="0"/>
              </a:rPr>
              <a:t>Fix stems </a:t>
            </a:r>
          </a:p>
          <a:p>
            <a:r>
              <a:rPr lang="en-US" altLang="ja-JP" sz="2000" dirty="0">
                <a:latin typeface="Helvetica" pitchFamily="2" charset="0"/>
              </a:rPr>
              <a:t>t</a:t>
            </a:r>
            <a:r>
              <a:rPr kumimoji="1" lang="en-US" altLang="ja-JP" sz="2000" dirty="0">
                <a:latin typeface="Helvetica" pitchFamily="2" charset="0"/>
              </a:rPr>
              <a:t>o structures</a:t>
            </a:r>
            <a:endParaRPr kumimoji="1" lang="ja-JP" altLang="en-US" sz="2000">
              <a:latin typeface="Helvetica" pitchFamily="2" charset="0"/>
            </a:endParaRPr>
          </a:p>
        </p:txBody>
      </p:sp>
      <p:sp>
        <p:nvSpPr>
          <p:cNvPr id="12" name="テキスト ボックス 11">
            <a:extLst>
              <a:ext uri="{FF2B5EF4-FFF2-40B4-BE49-F238E27FC236}">
                <a16:creationId xmlns:a16="http://schemas.microsoft.com/office/drawing/2014/main" id="{DD471753-104D-DCE7-132B-6081AEC85210}"/>
              </a:ext>
            </a:extLst>
          </p:cNvPr>
          <p:cNvSpPr txBox="1"/>
          <p:nvPr/>
        </p:nvSpPr>
        <p:spPr>
          <a:xfrm>
            <a:off x="4868650" y="6492875"/>
            <a:ext cx="2292615" cy="400110"/>
          </a:xfrm>
          <a:prstGeom prst="rect">
            <a:avLst/>
          </a:prstGeom>
          <a:noFill/>
        </p:spPr>
        <p:txBody>
          <a:bodyPr wrap="none" rtlCol="0">
            <a:spAutoFit/>
          </a:bodyPr>
          <a:lstStyle/>
          <a:p>
            <a:r>
              <a:rPr kumimoji="1" lang="en-US" altLang="ja-JP" sz="2000" dirty="0">
                <a:latin typeface="Helvetica" pitchFamily="2" charset="0"/>
              </a:rPr>
              <a:t>Natural tree shape</a:t>
            </a:r>
            <a:endParaRPr kumimoji="1" lang="ja-JP" altLang="en-US" sz="2000">
              <a:latin typeface="Helvetica" pitchFamily="2" charset="0"/>
            </a:endParaRPr>
          </a:p>
        </p:txBody>
      </p:sp>
      <p:sp>
        <p:nvSpPr>
          <p:cNvPr id="13" name="テキスト ボックス 12">
            <a:extLst>
              <a:ext uri="{FF2B5EF4-FFF2-40B4-BE49-F238E27FC236}">
                <a16:creationId xmlns:a16="http://schemas.microsoft.com/office/drawing/2014/main" id="{3FE7C34F-4B9B-6351-7168-04F579A77357}"/>
              </a:ext>
            </a:extLst>
          </p:cNvPr>
          <p:cNvSpPr txBox="1"/>
          <p:nvPr/>
        </p:nvSpPr>
        <p:spPr>
          <a:xfrm>
            <a:off x="8455104" y="6509669"/>
            <a:ext cx="3736896" cy="400110"/>
          </a:xfrm>
          <a:prstGeom prst="rect">
            <a:avLst/>
          </a:prstGeom>
          <a:noFill/>
        </p:spPr>
        <p:txBody>
          <a:bodyPr wrap="square" rtlCol="0">
            <a:spAutoFit/>
          </a:bodyPr>
          <a:lstStyle/>
          <a:p>
            <a:pPr algn="ctr"/>
            <a:r>
              <a:rPr lang="en-US" altLang="ja-JP" sz="2000" dirty="0">
                <a:latin typeface="Helvetica" pitchFamily="2" charset="0"/>
              </a:rPr>
              <a:t>Manual arrangement</a:t>
            </a:r>
            <a:endParaRPr kumimoji="1" lang="ja-JP" altLang="en-US" sz="2000">
              <a:latin typeface="Helvetica" pitchFamily="2" charset="0"/>
            </a:endParaRPr>
          </a:p>
        </p:txBody>
      </p:sp>
    </p:spTree>
    <p:extLst>
      <p:ext uri="{BB962C8B-B14F-4D97-AF65-F5344CB8AC3E}">
        <p14:creationId xmlns:p14="http://schemas.microsoft.com/office/powerpoint/2010/main" val="391991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EDB6F-4BD3-2A93-C8E2-490D814D6762}"/>
              </a:ext>
            </a:extLst>
          </p:cNvPr>
          <p:cNvSpPr>
            <a:spLocks noGrp="1"/>
          </p:cNvSpPr>
          <p:nvPr>
            <p:ph type="title"/>
          </p:nvPr>
        </p:nvSpPr>
        <p:spPr/>
        <p:txBody>
          <a:bodyPr/>
          <a:lstStyle/>
          <a:p>
            <a:r>
              <a:rPr kumimoji="1" lang="en-US" altLang="ja-JP" dirty="0"/>
              <a:t>Experimental results</a:t>
            </a:r>
            <a:endParaRPr kumimoji="1" lang="ja-JP" altLang="en-US"/>
          </a:p>
        </p:txBody>
      </p:sp>
      <p:pic>
        <p:nvPicPr>
          <p:cNvPr id="4" name="図 3" descr="グラフ が含まれている画像&#10;&#10;自動的に生成された説明">
            <a:extLst>
              <a:ext uri="{FF2B5EF4-FFF2-40B4-BE49-F238E27FC236}">
                <a16:creationId xmlns:a16="http://schemas.microsoft.com/office/drawing/2014/main" id="{33349884-E559-A187-C1CE-5A4BED2F0A90}"/>
              </a:ext>
            </a:extLst>
          </p:cNvPr>
          <p:cNvPicPr>
            <a:picLocks noChangeAspect="1"/>
          </p:cNvPicPr>
          <p:nvPr/>
        </p:nvPicPr>
        <p:blipFill>
          <a:blip r:embed="rId3"/>
          <a:stretch>
            <a:fillRect/>
          </a:stretch>
        </p:blipFill>
        <p:spPr>
          <a:xfrm>
            <a:off x="5648142" y="1824587"/>
            <a:ext cx="6192110" cy="3252461"/>
          </a:xfrm>
          <a:prstGeom prst="rect">
            <a:avLst/>
          </a:prstGeom>
        </p:spPr>
      </p:pic>
      <p:pic>
        <p:nvPicPr>
          <p:cNvPr id="5" name="コンテンツ プレースホルダー 4" descr="屋外, 建物, 座る, ベンチ が含まれている画像&#10;&#10;自動的に生成された説明">
            <a:extLst>
              <a:ext uri="{FF2B5EF4-FFF2-40B4-BE49-F238E27FC236}">
                <a16:creationId xmlns:a16="http://schemas.microsoft.com/office/drawing/2014/main" id="{9E2808AB-1AB7-2575-5AE3-301F8DDD0EB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479"/>
          <a:stretch/>
        </p:blipFill>
        <p:spPr>
          <a:xfrm>
            <a:off x="252418" y="1929942"/>
            <a:ext cx="4991868" cy="3096000"/>
          </a:xfrm>
          <a:prstGeom prst="rect">
            <a:avLst/>
          </a:prstGeom>
        </p:spPr>
      </p:pic>
      <p:sp>
        <p:nvSpPr>
          <p:cNvPr id="6" name="テキスト ボックス 5">
            <a:extLst>
              <a:ext uri="{FF2B5EF4-FFF2-40B4-BE49-F238E27FC236}">
                <a16:creationId xmlns:a16="http://schemas.microsoft.com/office/drawing/2014/main" id="{648566C5-0A8A-0C8D-9D97-A86006BEA864}"/>
              </a:ext>
            </a:extLst>
          </p:cNvPr>
          <p:cNvSpPr txBox="1"/>
          <p:nvPr/>
        </p:nvSpPr>
        <p:spPr>
          <a:xfrm>
            <a:off x="1869772" y="5559597"/>
            <a:ext cx="6444393" cy="579261"/>
          </a:xfrm>
          <a:prstGeom prst="rect">
            <a:avLst/>
          </a:prstGeom>
          <a:noFill/>
        </p:spPr>
        <p:txBody>
          <a:bodyPr wrap="none" rtlCol="0">
            <a:spAutoFit/>
          </a:bodyPr>
          <a:lstStyle/>
          <a:p>
            <a:pPr>
              <a:lnSpc>
                <a:spcPct val="120000"/>
              </a:lnSpc>
            </a:pPr>
            <a:r>
              <a:rPr lang="en-US" altLang="ja-JP" sz="2800" dirty="0">
                <a:latin typeface="Helvetica" panose="020B0604020202020204" pitchFamily="34" charset="0"/>
                <a:cs typeface="Helvetica" panose="020B0604020202020204" pitchFamily="34" charset="0"/>
              </a:rPr>
              <a:t>Multiple stems are arranged with space</a:t>
            </a:r>
          </a:p>
        </p:txBody>
      </p:sp>
      <p:sp>
        <p:nvSpPr>
          <p:cNvPr id="7" name="フリーフォーム 6">
            <a:extLst>
              <a:ext uri="{FF2B5EF4-FFF2-40B4-BE49-F238E27FC236}">
                <a16:creationId xmlns:a16="http://schemas.microsoft.com/office/drawing/2014/main" id="{8BC34091-BB84-137C-39A8-7EB0EDFCE06F}"/>
              </a:ext>
            </a:extLst>
          </p:cNvPr>
          <p:cNvSpPr/>
          <p:nvPr/>
        </p:nvSpPr>
        <p:spPr>
          <a:xfrm>
            <a:off x="2837063" y="4192485"/>
            <a:ext cx="2250831" cy="535121"/>
          </a:xfrm>
          <a:custGeom>
            <a:avLst/>
            <a:gdLst>
              <a:gd name="connsiteX0" fmla="*/ 0 w 2110154"/>
              <a:gd name="connsiteY0" fmla="*/ 535121 h 535121"/>
              <a:gd name="connsiteX1" fmla="*/ 723482 w 2110154"/>
              <a:gd name="connsiteY1" fmla="*/ 173380 h 535121"/>
              <a:gd name="connsiteX2" fmla="*/ 2110154 w 2110154"/>
              <a:gd name="connsiteY2" fmla="*/ 2558 h 535121"/>
            </a:gdLst>
            <a:ahLst/>
            <a:cxnLst>
              <a:cxn ang="0">
                <a:pos x="connsiteX0" y="connsiteY0"/>
              </a:cxn>
              <a:cxn ang="0">
                <a:pos x="connsiteX1" y="connsiteY1"/>
              </a:cxn>
              <a:cxn ang="0">
                <a:pos x="connsiteX2" y="connsiteY2"/>
              </a:cxn>
            </a:cxnLst>
            <a:rect l="l" t="t" r="r" b="b"/>
            <a:pathLst>
              <a:path w="2110154" h="535121">
                <a:moveTo>
                  <a:pt x="0" y="535121"/>
                </a:moveTo>
                <a:cubicBezTo>
                  <a:pt x="185895" y="398630"/>
                  <a:pt x="371790" y="262140"/>
                  <a:pt x="723482" y="173380"/>
                </a:cubicBezTo>
                <a:cubicBezTo>
                  <a:pt x="1075174" y="84619"/>
                  <a:pt x="1827126" y="-17539"/>
                  <a:pt x="2110154" y="2558"/>
                </a:cubicBezTo>
              </a:path>
            </a:pathLst>
          </a:custGeom>
          <a:noFill/>
          <a:ln w="63500">
            <a:solidFill>
              <a:srgbClr val="FFC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a:extLst>
              <a:ext uri="{FF2B5EF4-FFF2-40B4-BE49-F238E27FC236}">
                <a16:creationId xmlns:a16="http://schemas.microsoft.com/office/drawing/2014/main" id="{A7A75006-2139-50A3-E0F8-57BD5E52389D}"/>
              </a:ext>
            </a:extLst>
          </p:cNvPr>
          <p:cNvSpPr/>
          <p:nvPr/>
        </p:nvSpPr>
        <p:spPr>
          <a:xfrm>
            <a:off x="8905688" y="4131939"/>
            <a:ext cx="2586876" cy="799008"/>
          </a:xfrm>
          <a:custGeom>
            <a:avLst/>
            <a:gdLst>
              <a:gd name="connsiteX0" fmla="*/ 0 w 2110154"/>
              <a:gd name="connsiteY0" fmla="*/ 535121 h 535121"/>
              <a:gd name="connsiteX1" fmla="*/ 723482 w 2110154"/>
              <a:gd name="connsiteY1" fmla="*/ 173380 h 535121"/>
              <a:gd name="connsiteX2" fmla="*/ 2110154 w 2110154"/>
              <a:gd name="connsiteY2" fmla="*/ 2558 h 535121"/>
            </a:gdLst>
            <a:ahLst/>
            <a:cxnLst>
              <a:cxn ang="0">
                <a:pos x="connsiteX0" y="connsiteY0"/>
              </a:cxn>
              <a:cxn ang="0">
                <a:pos x="connsiteX1" y="connsiteY1"/>
              </a:cxn>
              <a:cxn ang="0">
                <a:pos x="connsiteX2" y="connsiteY2"/>
              </a:cxn>
            </a:cxnLst>
            <a:rect l="l" t="t" r="r" b="b"/>
            <a:pathLst>
              <a:path w="2110154" h="535121">
                <a:moveTo>
                  <a:pt x="0" y="535121"/>
                </a:moveTo>
                <a:cubicBezTo>
                  <a:pt x="185895" y="398630"/>
                  <a:pt x="371790" y="262140"/>
                  <a:pt x="723482" y="173380"/>
                </a:cubicBezTo>
                <a:cubicBezTo>
                  <a:pt x="1075174" y="84619"/>
                  <a:pt x="1827126" y="-17539"/>
                  <a:pt x="2110154" y="2558"/>
                </a:cubicBezTo>
              </a:path>
            </a:pathLst>
          </a:custGeom>
          <a:noFill/>
          <a:ln w="63500">
            <a:solidFill>
              <a:srgbClr val="FFC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557C099-1372-CF2A-5A51-ACAA955AFF94}"/>
              </a:ext>
            </a:extLst>
          </p:cNvPr>
          <p:cNvSpPr txBox="1"/>
          <p:nvPr/>
        </p:nvSpPr>
        <p:spPr>
          <a:xfrm>
            <a:off x="2057159" y="4930947"/>
            <a:ext cx="1778051" cy="494751"/>
          </a:xfrm>
          <a:prstGeom prst="rect">
            <a:avLst/>
          </a:prstGeom>
          <a:noFill/>
        </p:spPr>
        <p:txBody>
          <a:bodyPr wrap="none" rtlCol="0">
            <a:spAutoFit/>
          </a:bodyPr>
          <a:lstStyle/>
          <a:p>
            <a:pPr>
              <a:lnSpc>
                <a:spcPct val="120000"/>
              </a:lnSpc>
            </a:pPr>
            <a:r>
              <a:rPr lang="en-US" altLang="ja-JP" sz="2400" dirty="0">
                <a:latin typeface="Helvetica" panose="020B0604020202020204" pitchFamily="34" charset="0"/>
                <a:cs typeface="Helvetica" panose="020B0604020202020204" pitchFamily="34" charset="0"/>
              </a:rPr>
              <a:t>Photograph</a:t>
            </a:r>
            <a:endParaRPr kumimoji="1" lang="ja-JP" altLang="en-US" sz="2400" dirty="0">
              <a:latin typeface="Helvetica" panose="020B0604020202020204" pitchFamily="34" charset="0"/>
              <a:cs typeface="Helvetica" panose="020B0604020202020204" pitchFamily="34" charset="0"/>
            </a:endParaRPr>
          </a:p>
        </p:txBody>
      </p:sp>
      <p:sp>
        <p:nvSpPr>
          <p:cNvPr id="10" name="テキスト ボックス 9">
            <a:extLst>
              <a:ext uri="{FF2B5EF4-FFF2-40B4-BE49-F238E27FC236}">
                <a16:creationId xmlns:a16="http://schemas.microsoft.com/office/drawing/2014/main" id="{CDE21F95-F5F2-8BED-105C-2DB06F67A674}"/>
              </a:ext>
            </a:extLst>
          </p:cNvPr>
          <p:cNvSpPr txBox="1"/>
          <p:nvPr/>
        </p:nvSpPr>
        <p:spPr>
          <a:xfrm>
            <a:off x="7666406" y="4930947"/>
            <a:ext cx="2478564" cy="494751"/>
          </a:xfrm>
          <a:prstGeom prst="rect">
            <a:avLst/>
          </a:prstGeom>
          <a:noFill/>
        </p:spPr>
        <p:txBody>
          <a:bodyPr wrap="none" rtlCol="0">
            <a:spAutoFit/>
          </a:bodyPr>
          <a:lstStyle/>
          <a:p>
            <a:pPr>
              <a:lnSpc>
                <a:spcPct val="120000"/>
              </a:lnSpc>
            </a:pPr>
            <a:r>
              <a:rPr lang="en-US" altLang="ja-JP" sz="2400" dirty="0">
                <a:latin typeface="Helvetica" panose="020B0604020202020204" pitchFamily="34" charset="0"/>
                <a:cs typeface="Helvetica" panose="020B0604020202020204" pitchFamily="34" charset="0"/>
              </a:rPr>
              <a:t>Generated result</a:t>
            </a:r>
            <a:endParaRPr kumimoji="1" lang="ja-JP" altLang="en-US" sz="2400" dirty="0">
              <a:latin typeface="Helvetica" panose="020B0604020202020204" pitchFamily="34" charset="0"/>
              <a:cs typeface="Helvetica" panose="020B0604020202020204" pitchFamily="34" charset="0"/>
            </a:endParaRPr>
          </a:p>
        </p:txBody>
      </p:sp>
      <p:sp>
        <p:nvSpPr>
          <p:cNvPr id="11" name="テキスト ボックス 10">
            <a:extLst>
              <a:ext uri="{FF2B5EF4-FFF2-40B4-BE49-F238E27FC236}">
                <a16:creationId xmlns:a16="http://schemas.microsoft.com/office/drawing/2014/main" id="{A38850AC-08F3-8B93-462F-73AC0FB3A215}"/>
              </a:ext>
            </a:extLst>
          </p:cNvPr>
          <p:cNvSpPr txBox="1"/>
          <p:nvPr/>
        </p:nvSpPr>
        <p:spPr>
          <a:xfrm>
            <a:off x="1865697" y="6070729"/>
            <a:ext cx="7564891" cy="579261"/>
          </a:xfrm>
          <a:prstGeom prst="rect">
            <a:avLst/>
          </a:prstGeom>
          <a:noFill/>
        </p:spPr>
        <p:txBody>
          <a:bodyPr wrap="none" rtlCol="0">
            <a:spAutoFit/>
          </a:bodyPr>
          <a:lstStyle/>
          <a:p>
            <a:pPr>
              <a:lnSpc>
                <a:spcPct val="120000"/>
              </a:lnSpc>
            </a:pPr>
            <a:r>
              <a:rPr lang="en-US" altLang="ja-JP" sz="2800" dirty="0">
                <a:latin typeface="Helvetica" panose="020B0604020202020204" pitchFamily="34" charset="0"/>
                <a:cs typeface="Helvetica" panose="020B0604020202020204" pitchFamily="34" charset="0"/>
              </a:rPr>
              <a:t>Flowers lining up on horizontally trained stems</a:t>
            </a:r>
            <a:endParaRPr lang="ja-JP" alt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483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000"/>
                            </p:stCondLst>
                            <p:childTnLst>
                              <p:par>
                                <p:cTn id="22" presetID="10" presetClass="entr" presetSubtype="0"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F2A888-0479-44E6-21F3-DDF40A8BAA06}"/>
              </a:ext>
            </a:extLst>
          </p:cNvPr>
          <p:cNvSpPr>
            <a:spLocks noGrp="1"/>
          </p:cNvSpPr>
          <p:nvPr>
            <p:ph type="title"/>
          </p:nvPr>
        </p:nvSpPr>
        <p:spPr/>
        <p:txBody>
          <a:bodyPr/>
          <a:lstStyle/>
          <a:p>
            <a:r>
              <a:rPr kumimoji="1" lang="en-US" altLang="ja-JP" dirty="0"/>
              <a:t>Difference by the number of vertices</a:t>
            </a:r>
            <a:endParaRPr kumimoji="1" lang="ja-JP" altLang="en-US"/>
          </a:p>
        </p:txBody>
      </p:sp>
      <p:pic>
        <p:nvPicPr>
          <p:cNvPr id="4" name="図 3" descr="背景パターン&#10;&#10;自動的に生成された説明">
            <a:extLst>
              <a:ext uri="{FF2B5EF4-FFF2-40B4-BE49-F238E27FC236}">
                <a16:creationId xmlns:a16="http://schemas.microsoft.com/office/drawing/2014/main" id="{6128EDD9-C591-FD41-E3EB-51235BF04C16}"/>
              </a:ext>
            </a:extLst>
          </p:cNvPr>
          <p:cNvPicPr>
            <a:picLocks noChangeAspect="1"/>
          </p:cNvPicPr>
          <p:nvPr/>
        </p:nvPicPr>
        <p:blipFill>
          <a:blip r:embed="rId3"/>
          <a:stretch>
            <a:fillRect/>
          </a:stretch>
        </p:blipFill>
        <p:spPr>
          <a:xfrm>
            <a:off x="838196" y="1350943"/>
            <a:ext cx="10811005" cy="2303246"/>
          </a:xfrm>
          <a:prstGeom prst="rect">
            <a:avLst/>
          </a:prstGeom>
        </p:spPr>
      </p:pic>
      <p:pic>
        <p:nvPicPr>
          <p:cNvPr id="5" name="図 4" descr="屋内, 猫, 流し が含まれている画像&#10;&#10;自動的に生成された説明">
            <a:extLst>
              <a:ext uri="{FF2B5EF4-FFF2-40B4-BE49-F238E27FC236}">
                <a16:creationId xmlns:a16="http://schemas.microsoft.com/office/drawing/2014/main" id="{42675B8B-BA14-DA3F-FA3E-DDCFCB4A73CA}"/>
              </a:ext>
            </a:extLst>
          </p:cNvPr>
          <p:cNvPicPr>
            <a:picLocks noChangeAspect="1"/>
          </p:cNvPicPr>
          <p:nvPr/>
        </p:nvPicPr>
        <p:blipFill>
          <a:blip r:embed="rId4"/>
          <a:stretch>
            <a:fillRect/>
          </a:stretch>
        </p:blipFill>
        <p:spPr>
          <a:xfrm>
            <a:off x="838195" y="1370054"/>
            <a:ext cx="10811005" cy="2303246"/>
          </a:xfrm>
          <a:prstGeom prst="rect">
            <a:avLst/>
          </a:prstGeom>
        </p:spPr>
      </p:pic>
      <p:pic>
        <p:nvPicPr>
          <p:cNvPr id="6" name="図 5" descr="ざる, 部屋 が含まれている画像&#10;&#10;自動的に生成された説明">
            <a:extLst>
              <a:ext uri="{FF2B5EF4-FFF2-40B4-BE49-F238E27FC236}">
                <a16:creationId xmlns:a16="http://schemas.microsoft.com/office/drawing/2014/main" id="{C920EA8D-15CC-257F-574C-DAC46428B2BB}"/>
              </a:ext>
            </a:extLst>
          </p:cNvPr>
          <p:cNvPicPr>
            <a:picLocks noChangeAspect="1"/>
          </p:cNvPicPr>
          <p:nvPr/>
        </p:nvPicPr>
        <p:blipFill>
          <a:blip r:embed="rId5"/>
          <a:stretch>
            <a:fillRect/>
          </a:stretch>
        </p:blipFill>
        <p:spPr>
          <a:xfrm>
            <a:off x="838197" y="1370054"/>
            <a:ext cx="10811005" cy="2303246"/>
          </a:xfrm>
          <a:prstGeom prst="rect">
            <a:avLst/>
          </a:prstGeom>
        </p:spPr>
      </p:pic>
      <p:sp>
        <p:nvSpPr>
          <p:cNvPr id="7" name="テキスト ボックス 6">
            <a:extLst>
              <a:ext uri="{FF2B5EF4-FFF2-40B4-BE49-F238E27FC236}">
                <a16:creationId xmlns:a16="http://schemas.microsoft.com/office/drawing/2014/main" id="{61372C65-765E-C075-D82A-0870B08FC3BC}"/>
              </a:ext>
            </a:extLst>
          </p:cNvPr>
          <p:cNvSpPr txBox="1"/>
          <p:nvPr/>
        </p:nvSpPr>
        <p:spPr>
          <a:xfrm>
            <a:off x="5549665" y="3622074"/>
            <a:ext cx="1588897" cy="507831"/>
          </a:xfrm>
          <a:prstGeom prst="rect">
            <a:avLst/>
          </a:prstGeom>
          <a:noFill/>
        </p:spPr>
        <p:txBody>
          <a:bodyPr wrap="none" rtlCol="0">
            <a:spAutoFit/>
          </a:bodyPr>
          <a:lstStyle/>
          <a:p>
            <a:r>
              <a:rPr lang="en-US" altLang="ja-JP" sz="2700" b="1" dirty="0">
                <a:latin typeface="Helvetica" pitchFamily="2" charset="0"/>
                <a:ea typeface="Yu Gothic" panose="020B0400000000000000" pitchFamily="34" charset="-128"/>
              </a:rPr>
              <a:t>vertices </a:t>
            </a:r>
          </a:p>
        </p:txBody>
      </p:sp>
      <p:sp>
        <p:nvSpPr>
          <p:cNvPr id="8" name="テキスト ボックス 7">
            <a:extLst>
              <a:ext uri="{FF2B5EF4-FFF2-40B4-BE49-F238E27FC236}">
                <a16:creationId xmlns:a16="http://schemas.microsoft.com/office/drawing/2014/main" id="{85ADF934-0DC2-B110-079A-B5748ED0A3D3}"/>
              </a:ext>
            </a:extLst>
          </p:cNvPr>
          <p:cNvSpPr txBox="1"/>
          <p:nvPr/>
        </p:nvSpPr>
        <p:spPr>
          <a:xfrm>
            <a:off x="4397908" y="3622074"/>
            <a:ext cx="3877985" cy="507831"/>
          </a:xfrm>
          <a:prstGeom prst="rect">
            <a:avLst/>
          </a:prstGeom>
          <a:noFill/>
        </p:spPr>
        <p:txBody>
          <a:bodyPr wrap="none" rtlCol="0">
            <a:spAutoFit/>
          </a:bodyPr>
          <a:lstStyle/>
          <a:p>
            <a:r>
              <a:rPr kumimoji="1" lang="en-US" altLang="ja-JP" sz="2700" b="1" dirty="0">
                <a:latin typeface="Helvetica" pitchFamily="2" charset="0"/>
                <a:ea typeface="Yu Gothic" panose="020B0400000000000000" pitchFamily="34" charset="-128"/>
              </a:rPr>
              <a:t>Constrained Roadmap</a:t>
            </a:r>
            <a:endParaRPr kumimoji="1" lang="ja-JP" altLang="en-US" sz="2700" b="1">
              <a:latin typeface="Helvetica" pitchFamily="2" charset="0"/>
              <a:ea typeface="Yu Gothic" panose="020B0400000000000000" pitchFamily="34" charset="-128"/>
            </a:endParaRPr>
          </a:p>
        </p:txBody>
      </p:sp>
      <p:sp>
        <p:nvSpPr>
          <p:cNvPr id="9" name="テキスト ボックス 8">
            <a:extLst>
              <a:ext uri="{FF2B5EF4-FFF2-40B4-BE49-F238E27FC236}">
                <a16:creationId xmlns:a16="http://schemas.microsoft.com/office/drawing/2014/main" id="{8590EBA9-5361-53FA-37F9-4953233ABA81}"/>
              </a:ext>
            </a:extLst>
          </p:cNvPr>
          <p:cNvSpPr txBox="1"/>
          <p:nvPr/>
        </p:nvSpPr>
        <p:spPr>
          <a:xfrm>
            <a:off x="5720386" y="3622074"/>
            <a:ext cx="1247457" cy="507831"/>
          </a:xfrm>
          <a:prstGeom prst="rect">
            <a:avLst/>
          </a:prstGeom>
          <a:noFill/>
        </p:spPr>
        <p:txBody>
          <a:bodyPr wrap="none" rtlCol="0">
            <a:spAutoFit/>
          </a:bodyPr>
          <a:lstStyle/>
          <a:p>
            <a:r>
              <a:rPr kumimoji="1" lang="en-US" altLang="ja-JP" sz="2700" b="1" dirty="0">
                <a:latin typeface="Helvetica" pitchFamily="2" charset="0"/>
                <a:ea typeface="Yu Gothic" panose="020B0400000000000000" pitchFamily="34" charset="-128"/>
              </a:rPr>
              <a:t>Stems</a:t>
            </a:r>
            <a:endParaRPr kumimoji="1" lang="ja-JP" altLang="en-US" sz="2700" b="1">
              <a:latin typeface="Helvetica" pitchFamily="2" charset="0"/>
              <a:ea typeface="Yu Gothic" panose="020B0400000000000000" pitchFamily="34" charset="-128"/>
            </a:endParaRPr>
          </a:p>
        </p:txBody>
      </p:sp>
      <p:pic>
        <p:nvPicPr>
          <p:cNvPr id="10" name="図 9" descr="建物, ウィンドウ が含まれている画像&#10;&#10;自動的に生成された説明">
            <a:extLst>
              <a:ext uri="{FF2B5EF4-FFF2-40B4-BE49-F238E27FC236}">
                <a16:creationId xmlns:a16="http://schemas.microsoft.com/office/drawing/2014/main" id="{030A052B-90C4-F224-9919-0D450EC1D6FF}"/>
              </a:ext>
            </a:extLst>
          </p:cNvPr>
          <p:cNvPicPr>
            <a:picLocks noChangeAspect="1"/>
          </p:cNvPicPr>
          <p:nvPr/>
        </p:nvPicPr>
        <p:blipFill>
          <a:blip r:embed="rId6"/>
          <a:stretch>
            <a:fillRect/>
          </a:stretch>
        </p:blipFill>
        <p:spPr>
          <a:xfrm>
            <a:off x="838195" y="4013376"/>
            <a:ext cx="10811005" cy="2494312"/>
          </a:xfrm>
          <a:prstGeom prst="rect">
            <a:avLst/>
          </a:prstGeom>
        </p:spPr>
      </p:pic>
      <p:sp>
        <p:nvSpPr>
          <p:cNvPr id="11" name="テキスト ボックス 10">
            <a:extLst>
              <a:ext uri="{FF2B5EF4-FFF2-40B4-BE49-F238E27FC236}">
                <a16:creationId xmlns:a16="http://schemas.microsoft.com/office/drawing/2014/main" id="{6DADED74-E841-9409-531B-826DE60C3200}"/>
              </a:ext>
            </a:extLst>
          </p:cNvPr>
          <p:cNvSpPr txBox="1"/>
          <p:nvPr/>
        </p:nvSpPr>
        <p:spPr>
          <a:xfrm>
            <a:off x="985653" y="5980837"/>
            <a:ext cx="450764" cy="369332"/>
          </a:xfrm>
          <a:prstGeom prst="rect">
            <a:avLst/>
          </a:prstGeom>
          <a:solidFill>
            <a:schemeClr val="bg1">
              <a:lumMod val="75000"/>
            </a:schemeClr>
          </a:solidFill>
        </p:spPr>
        <p:txBody>
          <a:bodyPr wrap="none" rtlCol="0">
            <a:spAutoFit/>
          </a:bodyPr>
          <a:lstStyle/>
          <a:p>
            <a:r>
              <a:rPr kumimoji="1" lang="en-US" altLang="ja-JP" b="1" dirty="0">
                <a:latin typeface="Helvetica" pitchFamily="2" charset="0"/>
                <a:ea typeface="Yu Gothic" panose="020B0400000000000000" pitchFamily="34" charset="-128"/>
              </a:rPr>
              <a:t>50</a:t>
            </a:r>
            <a:endParaRPr kumimoji="1" lang="ja-JP" altLang="en-US" b="1">
              <a:latin typeface="Helvetica" pitchFamily="2" charset="0"/>
              <a:ea typeface="Yu Gothic" panose="020B0400000000000000" pitchFamily="34" charset="-128"/>
            </a:endParaRPr>
          </a:p>
        </p:txBody>
      </p:sp>
      <p:sp>
        <p:nvSpPr>
          <p:cNvPr id="12" name="テキスト ボックス 11">
            <a:extLst>
              <a:ext uri="{FF2B5EF4-FFF2-40B4-BE49-F238E27FC236}">
                <a16:creationId xmlns:a16="http://schemas.microsoft.com/office/drawing/2014/main" id="{126B4A33-6956-1A6A-7F31-5F688E3B306A}"/>
              </a:ext>
            </a:extLst>
          </p:cNvPr>
          <p:cNvSpPr txBox="1"/>
          <p:nvPr/>
        </p:nvSpPr>
        <p:spPr>
          <a:xfrm>
            <a:off x="8229600" y="5980837"/>
            <a:ext cx="583814" cy="369332"/>
          </a:xfrm>
          <a:prstGeom prst="rect">
            <a:avLst/>
          </a:prstGeom>
          <a:solidFill>
            <a:schemeClr val="bg1">
              <a:lumMod val="75000"/>
            </a:schemeClr>
          </a:solidFill>
        </p:spPr>
        <p:txBody>
          <a:bodyPr wrap="none" rtlCol="0">
            <a:spAutoFit/>
          </a:bodyPr>
          <a:lstStyle/>
          <a:p>
            <a:r>
              <a:rPr lang="en-US" altLang="ja-JP" b="1" dirty="0">
                <a:latin typeface="Helvetica" pitchFamily="2" charset="0"/>
                <a:ea typeface="Yu Gothic" panose="020B0400000000000000" pitchFamily="34" charset="-128"/>
              </a:rPr>
              <a:t>80</a:t>
            </a:r>
            <a:r>
              <a:rPr kumimoji="1" lang="en-US" altLang="ja-JP" b="1" dirty="0">
                <a:latin typeface="Helvetica" pitchFamily="2" charset="0"/>
                <a:ea typeface="Yu Gothic" panose="020B0400000000000000" pitchFamily="34" charset="-128"/>
              </a:rPr>
              <a:t>0</a:t>
            </a:r>
            <a:endParaRPr kumimoji="1" lang="ja-JP" altLang="en-US" b="1">
              <a:latin typeface="Helvetica" pitchFamily="2" charset="0"/>
              <a:ea typeface="Yu Gothic" panose="020B0400000000000000" pitchFamily="34" charset="-128"/>
            </a:endParaRPr>
          </a:p>
        </p:txBody>
      </p:sp>
      <p:sp>
        <p:nvSpPr>
          <p:cNvPr id="13" name="テキスト ボックス 12">
            <a:extLst>
              <a:ext uri="{FF2B5EF4-FFF2-40B4-BE49-F238E27FC236}">
                <a16:creationId xmlns:a16="http://schemas.microsoft.com/office/drawing/2014/main" id="{1F3E0C90-535E-8C7E-52CA-9C9716514960}"/>
              </a:ext>
            </a:extLst>
          </p:cNvPr>
          <p:cNvSpPr txBox="1"/>
          <p:nvPr/>
        </p:nvSpPr>
        <p:spPr>
          <a:xfrm>
            <a:off x="4631377" y="5980837"/>
            <a:ext cx="583814" cy="369332"/>
          </a:xfrm>
          <a:prstGeom prst="rect">
            <a:avLst/>
          </a:prstGeom>
          <a:solidFill>
            <a:schemeClr val="bg1">
              <a:lumMod val="75000"/>
            </a:schemeClr>
          </a:solidFill>
        </p:spPr>
        <p:txBody>
          <a:bodyPr wrap="none" rtlCol="0">
            <a:spAutoFit/>
          </a:bodyPr>
          <a:lstStyle/>
          <a:p>
            <a:r>
              <a:rPr kumimoji="1" lang="en-US" altLang="ja-JP" b="1" dirty="0">
                <a:latin typeface="Helvetica" pitchFamily="2" charset="0"/>
                <a:ea typeface="Yu Gothic" panose="020B0400000000000000" pitchFamily="34" charset="-128"/>
              </a:rPr>
              <a:t>300</a:t>
            </a:r>
            <a:endParaRPr kumimoji="1" lang="ja-JP" altLang="en-US" b="1">
              <a:latin typeface="Helvetica" pitchFamily="2" charset="0"/>
              <a:ea typeface="Yu Gothic" panose="020B0400000000000000" pitchFamily="34" charset="-128"/>
            </a:endParaRPr>
          </a:p>
        </p:txBody>
      </p:sp>
      <p:sp>
        <p:nvSpPr>
          <p:cNvPr id="14" name="テキスト ボックス 13">
            <a:extLst>
              <a:ext uri="{FF2B5EF4-FFF2-40B4-BE49-F238E27FC236}">
                <a16:creationId xmlns:a16="http://schemas.microsoft.com/office/drawing/2014/main" id="{B0A5E7D3-B2D8-F978-AAE1-50BB81D7CAB9}"/>
              </a:ext>
            </a:extLst>
          </p:cNvPr>
          <p:cNvSpPr txBox="1"/>
          <p:nvPr/>
        </p:nvSpPr>
        <p:spPr>
          <a:xfrm>
            <a:off x="5462114" y="6455675"/>
            <a:ext cx="1260281" cy="507831"/>
          </a:xfrm>
          <a:prstGeom prst="rect">
            <a:avLst/>
          </a:prstGeom>
          <a:noFill/>
        </p:spPr>
        <p:txBody>
          <a:bodyPr wrap="none" rtlCol="0">
            <a:spAutoFit/>
          </a:bodyPr>
          <a:lstStyle/>
          <a:p>
            <a:r>
              <a:rPr kumimoji="1" lang="en-US" altLang="ja-JP" sz="2700" b="1" dirty="0">
                <a:latin typeface="Helvetica" pitchFamily="2" charset="0"/>
                <a:ea typeface="Yu Gothic" panose="020B0400000000000000" pitchFamily="34" charset="-128"/>
              </a:rPr>
              <a:t>Result</a:t>
            </a:r>
            <a:endParaRPr kumimoji="1" lang="ja-JP" altLang="en-US" sz="2700" b="1">
              <a:latin typeface="Helvetica" pitchFamily="2" charset="0"/>
              <a:ea typeface="Yu Gothic" panose="020B0400000000000000" pitchFamily="34" charset="-128"/>
            </a:endParaRPr>
          </a:p>
        </p:txBody>
      </p:sp>
    </p:spTree>
    <p:extLst>
      <p:ext uri="{BB962C8B-B14F-4D97-AF65-F5344CB8AC3E}">
        <p14:creationId xmlns:p14="http://schemas.microsoft.com/office/powerpoint/2010/main" val="2987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B99EFD-6438-696B-5BB1-CA348405C46A}"/>
              </a:ext>
            </a:extLst>
          </p:cNvPr>
          <p:cNvSpPr>
            <a:spLocks noGrp="1"/>
          </p:cNvSpPr>
          <p:nvPr>
            <p:ph type="title"/>
          </p:nvPr>
        </p:nvSpPr>
        <p:spPr/>
        <p:txBody>
          <a:bodyPr/>
          <a:lstStyle/>
          <a:p>
            <a:r>
              <a:rPr kumimoji="1" lang="en-US" altLang="ja-JP" dirty="0"/>
              <a:t>Difference by the wall shape</a:t>
            </a:r>
            <a:endParaRPr kumimoji="1" lang="ja-JP" altLang="en-US"/>
          </a:p>
        </p:txBody>
      </p:sp>
      <p:pic>
        <p:nvPicPr>
          <p:cNvPr id="7" name="コンテンツ プレースホルダー 6" descr="紫の花が咲いている木&#10;&#10;中程度の精度で自動的に生成された説明">
            <a:extLst>
              <a:ext uri="{FF2B5EF4-FFF2-40B4-BE49-F238E27FC236}">
                <a16:creationId xmlns:a16="http://schemas.microsoft.com/office/drawing/2014/main" id="{C3D6A451-7F6F-E8C3-88F5-ECF2C1BA3FB8}"/>
              </a:ext>
            </a:extLst>
          </p:cNvPr>
          <p:cNvPicPr>
            <a:picLocks noGrp="1" noChangeAspect="1"/>
          </p:cNvPicPr>
          <p:nvPr>
            <p:ph idx="1"/>
          </p:nvPr>
        </p:nvPicPr>
        <p:blipFill>
          <a:blip r:embed="rId3"/>
          <a:stretch>
            <a:fillRect/>
          </a:stretch>
        </p:blipFill>
        <p:spPr>
          <a:xfrm>
            <a:off x="838200" y="2375656"/>
            <a:ext cx="10515599" cy="4117219"/>
          </a:xfrm>
        </p:spPr>
      </p:pic>
      <p:sp>
        <p:nvSpPr>
          <p:cNvPr id="4" name="上矢印 3">
            <a:extLst>
              <a:ext uri="{FF2B5EF4-FFF2-40B4-BE49-F238E27FC236}">
                <a16:creationId xmlns:a16="http://schemas.microsoft.com/office/drawing/2014/main" id="{8AA121C0-535F-409D-2DC1-EDD52A7BE88E}"/>
              </a:ext>
            </a:extLst>
          </p:cNvPr>
          <p:cNvSpPr/>
          <p:nvPr/>
        </p:nvSpPr>
        <p:spPr>
          <a:xfrm>
            <a:off x="1135626" y="3274142"/>
            <a:ext cx="294968" cy="2728452"/>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a:extLst>
              <a:ext uri="{FF2B5EF4-FFF2-40B4-BE49-F238E27FC236}">
                <a16:creationId xmlns:a16="http://schemas.microsoft.com/office/drawing/2014/main" id="{A376E506-1BDA-4DE3-A290-654B44900FDC}"/>
              </a:ext>
            </a:extLst>
          </p:cNvPr>
          <p:cNvSpPr/>
          <p:nvPr/>
        </p:nvSpPr>
        <p:spPr>
          <a:xfrm>
            <a:off x="1681317" y="2757948"/>
            <a:ext cx="1578077" cy="310882"/>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37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8ADBC-37C8-A182-DF88-AB63990E648C}"/>
              </a:ext>
            </a:extLst>
          </p:cNvPr>
          <p:cNvSpPr>
            <a:spLocks noGrp="1"/>
          </p:cNvSpPr>
          <p:nvPr>
            <p:ph type="title"/>
          </p:nvPr>
        </p:nvSpPr>
        <p:spPr/>
        <p:txBody>
          <a:bodyPr>
            <a:normAutofit/>
          </a:bodyPr>
          <a:lstStyle/>
          <a:p>
            <a:r>
              <a:rPr kumimoji="1" lang="en-US" altLang="ja-JP" dirty="0"/>
              <a:t>Rendering</a:t>
            </a:r>
            <a:r>
              <a:rPr kumimoji="1" lang="ja-JP" altLang="en-US"/>
              <a:t> </a:t>
            </a:r>
            <a:r>
              <a:rPr lang="en-US" altLang="ja-JP" dirty="0"/>
              <a:t>r</a:t>
            </a:r>
            <a:r>
              <a:rPr kumimoji="1" lang="en-US" altLang="ja-JP" dirty="0"/>
              <a:t>esult </a:t>
            </a:r>
            <a:br>
              <a:rPr kumimoji="1" lang="en-US" altLang="ja-JP" dirty="0"/>
            </a:br>
            <a:r>
              <a:rPr lang="en-US" altLang="ja-JP" dirty="0">
                <a:solidFill>
                  <a:srgbClr val="000000"/>
                </a:solidFill>
                <a:effectLst/>
                <a:latin typeface="Helvetica" pitchFamily="2" charset="0"/>
              </a:rPr>
              <a:t>and </a:t>
            </a:r>
            <a:r>
              <a:rPr lang="en-US" altLang="ja-JP" dirty="0">
                <a:solidFill>
                  <a:srgbClr val="000000"/>
                </a:solidFill>
              </a:rPr>
              <a:t>i</a:t>
            </a:r>
            <a:r>
              <a:rPr lang="en-US" altLang="ja-JP" dirty="0">
                <a:solidFill>
                  <a:srgbClr val="000000"/>
                </a:solidFill>
                <a:effectLst/>
                <a:latin typeface="Helvetica" pitchFamily="2" charset="0"/>
              </a:rPr>
              <a:t>nterview with rose </a:t>
            </a:r>
            <a:r>
              <a:rPr lang="en-US" altLang="ja-JP" dirty="0">
                <a:solidFill>
                  <a:srgbClr val="000000"/>
                </a:solidFill>
              </a:rPr>
              <a:t>e</a:t>
            </a:r>
            <a:r>
              <a:rPr lang="en-US" altLang="ja-JP" dirty="0">
                <a:solidFill>
                  <a:srgbClr val="000000"/>
                </a:solidFill>
                <a:effectLst/>
                <a:latin typeface="Helvetica" pitchFamily="2" charset="0"/>
              </a:rPr>
              <a:t>xperts</a:t>
            </a:r>
            <a:endParaRPr kumimoji="1" lang="ja-JP" altLang="en-US"/>
          </a:p>
        </p:txBody>
      </p:sp>
      <p:sp>
        <p:nvSpPr>
          <p:cNvPr id="3" name="コンテンツ プレースホルダー 2">
            <a:extLst>
              <a:ext uri="{FF2B5EF4-FFF2-40B4-BE49-F238E27FC236}">
                <a16:creationId xmlns:a16="http://schemas.microsoft.com/office/drawing/2014/main" id="{1FB40208-5C05-1064-253F-5BC412D2AB11}"/>
              </a:ext>
            </a:extLst>
          </p:cNvPr>
          <p:cNvSpPr>
            <a:spLocks noGrp="1"/>
          </p:cNvSpPr>
          <p:nvPr>
            <p:ph idx="1"/>
          </p:nvPr>
        </p:nvSpPr>
        <p:spPr>
          <a:xfrm>
            <a:off x="418252" y="2601283"/>
            <a:ext cx="3625516" cy="4351338"/>
          </a:xfrm>
        </p:spPr>
        <p:txBody>
          <a:bodyPr>
            <a:normAutofit fontScale="92500" lnSpcReduction="10000"/>
          </a:bodyPr>
          <a:lstStyle/>
          <a:p>
            <a:pPr marL="0" indent="0">
              <a:buNone/>
            </a:pPr>
            <a:endParaRPr kumimoji="1" lang="en-US" altLang="ja-JP" dirty="0"/>
          </a:p>
          <a:p>
            <a:r>
              <a:rPr kumimoji="1" lang="en-US" altLang="ja-JP" dirty="0"/>
              <a:t>Training </a:t>
            </a:r>
            <a:r>
              <a:rPr lang="en-US" altLang="ja-JP" dirty="0"/>
              <a:t>criteria</a:t>
            </a:r>
          </a:p>
          <a:p>
            <a:pPr lvl="1"/>
            <a:r>
              <a:rPr kumimoji="1" lang="en-US" altLang="ja-JP" dirty="0"/>
              <a:t>(</a:t>
            </a:r>
            <a:r>
              <a:rPr kumimoji="1" lang="ja-JP" altLang="en-US"/>
              <a:t>❌</a:t>
            </a:r>
            <a:r>
              <a:rPr lang="en-US" altLang="ja-JP" dirty="0"/>
              <a:t> </a:t>
            </a:r>
            <a:r>
              <a:rPr kumimoji="1" lang="en-US" altLang="ja-JP" dirty="0"/>
              <a:t>variety-specific training)</a:t>
            </a:r>
          </a:p>
          <a:p>
            <a:pPr marL="0" indent="0">
              <a:buNone/>
            </a:pPr>
            <a:endParaRPr lang="en-US" altLang="ja-JP" dirty="0"/>
          </a:p>
          <a:p>
            <a:pPr marL="0" indent="0">
              <a:buNone/>
            </a:pPr>
            <a:r>
              <a:rPr kumimoji="1" lang="ja-JP" altLang="en-US"/>
              <a:t>❌</a:t>
            </a:r>
            <a:endParaRPr kumimoji="1" lang="en-US" altLang="ja-JP" dirty="0"/>
          </a:p>
          <a:p>
            <a:r>
              <a:rPr kumimoji="1" lang="en-US" altLang="ja-JP" dirty="0"/>
              <a:t>Flat around the root</a:t>
            </a:r>
          </a:p>
          <a:p>
            <a:r>
              <a:rPr lang="en-US" altLang="ja-JP" dirty="0"/>
              <a:t>Same flowers and leaves model</a:t>
            </a:r>
            <a:endParaRPr kumimoji="1" lang="en-US" altLang="ja-JP" dirty="0"/>
          </a:p>
          <a:p>
            <a:r>
              <a:rPr lang="en-US" altLang="ja-JP" dirty="0"/>
              <a:t>Branching</a:t>
            </a:r>
            <a:endParaRPr kumimoji="1" lang="ja-JP" altLang="en-US"/>
          </a:p>
        </p:txBody>
      </p:sp>
      <p:pic>
        <p:nvPicPr>
          <p:cNvPr id="5" name="図 4" descr="草, 屋外, 建物, フロント が含まれている画像&#10;&#10;自動的に生成された説明">
            <a:extLst>
              <a:ext uri="{FF2B5EF4-FFF2-40B4-BE49-F238E27FC236}">
                <a16:creationId xmlns:a16="http://schemas.microsoft.com/office/drawing/2014/main" id="{F4CFE1C5-CED9-4160-D1F8-062D2D75878C}"/>
              </a:ext>
            </a:extLst>
          </p:cNvPr>
          <p:cNvPicPr>
            <a:picLocks noChangeAspect="1"/>
          </p:cNvPicPr>
          <p:nvPr/>
        </p:nvPicPr>
        <p:blipFill>
          <a:blip r:embed="rId3"/>
          <a:stretch>
            <a:fillRect/>
          </a:stretch>
        </p:blipFill>
        <p:spPr>
          <a:xfrm>
            <a:off x="4220308" y="2120900"/>
            <a:ext cx="7772400" cy="4371975"/>
          </a:xfrm>
          <a:prstGeom prst="rect">
            <a:avLst/>
          </a:prstGeom>
        </p:spPr>
      </p:pic>
      <p:sp>
        <p:nvSpPr>
          <p:cNvPr id="6" name="テキスト ボックス 5">
            <a:extLst>
              <a:ext uri="{FF2B5EF4-FFF2-40B4-BE49-F238E27FC236}">
                <a16:creationId xmlns:a16="http://schemas.microsoft.com/office/drawing/2014/main" id="{169F1321-E810-93DA-D97E-846CDC43211C}"/>
              </a:ext>
            </a:extLst>
          </p:cNvPr>
          <p:cNvSpPr txBox="1"/>
          <p:nvPr/>
        </p:nvSpPr>
        <p:spPr>
          <a:xfrm>
            <a:off x="309651" y="2120900"/>
            <a:ext cx="3842719" cy="461665"/>
          </a:xfrm>
          <a:prstGeom prst="rect">
            <a:avLst/>
          </a:prstGeom>
          <a:noFill/>
        </p:spPr>
        <p:txBody>
          <a:bodyPr wrap="none" rtlCol="0">
            <a:spAutoFit/>
          </a:bodyPr>
          <a:lstStyle/>
          <a:p>
            <a:r>
              <a:rPr kumimoji="1" lang="en-US" altLang="ja-JP" sz="2400" b="1" dirty="0">
                <a:latin typeface="Helvetica" pitchFamily="2" charset="0"/>
              </a:rPr>
              <a:t>Professionals Evaluation</a:t>
            </a:r>
            <a:endParaRPr kumimoji="1" lang="ja-JP" altLang="en-US" sz="2400" b="1">
              <a:latin typeface="Helvetica" pitchFamily="2" charset="0"/>
            </a:endParaRPr>
          </a:p>
        </p:txBody>
      </p:sp>
      <p:sp>
        <p:nvSpPr>
          <p:cNvPr id="7" name="角丸四角形 6">
            <a:extLst>
              <a:ext uri="{FF2B5EF4-FFF2-40B4-BE49-F238E27FC236}">
                <a16:creationId xmlns:a16="http://schemas.microsoft.com/office/drawing/2014/main" id="{DFDDA510-C583-50BF-CC28-F4A16616952D}"/>
              </a:ext>
            </a:extLst>
          </p:cNvPr>
          <p:cNvSpPr/>
          <p:nvPr/>
        </p:nvSpPr>
        <p:spPr>
          <a:xfrm>
            <a:off x="7930055" y="4776952"/>
            <a:ext cx="1576552" cy="1403131"/>
          </a:xfrm>
          <a:prstGeom prst="roundRect">
            <a:avLst>
              <a:gd name="adj" fmla="val 50000"/>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7713EF7-FCDF-8BF3-906C-905F6F89A52B}"/>
              </a:ext>
            </a:extLst>
          </p:cNvPr>
          <p:cNvSpPr txBox="1"/>
          <p:nvPr/>
        </p:nvSpPr>
        <p:spPr>
          <a:xfrm>
            <a:off x="309651" y="2351732"/>
            <a:ext cx="877163" cy="923330"/>
          </a:xfrm>
          <a:prstGeom prst="rect">
            <a:avLst/>
          </a:prstGeom>
          <a:noFill/>
        </p:spPr>
        <p:txBody>
          <a:bodyPr wrap="none" rtlCol="0">
            <a:spAutoFit/>
          </a:bodyPr>
          <a:lstStyle/>
          <a:p>
            <a:r>
              <a:rPr kumimoji="1" lang="ja-JP" altLang="en-US" sz="5400" b="1">
                <a:solidFill>
                  <a:schemeClr val="accent6"/>
                </a:solidFill>
              </a:rPr>
              <a:t>✓</a:t>
            </a:r>
          </a:p>
        </p:txBody>
      </p:sp>
    </p:spTree>
    <p:extLst>
      <p:ext uri="{BB962C8B-B14F-4D97-AF65-F5344CB8AC3E}">
        <p14:creationId xmlns:p14="http://schemas.microsoft.com/office/powerpoint/2010/main" val="158363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9CEA95-3F92-69E9-0536-263357627F9F}"/>
              </a:ext>
            </a:extLst>
          </p:cNvPr>
          <p:cNvSpPr>
            <a:spLocks noGrp="1"/>
          </p:cNvSpPr>
          <p:nvPr>
            <p:ph type="title"/>
          </p:nvPr>
        </p:nvSpPr>
        <p:spPr/>
        <p:txBody>
          <a:bodyPr/>
          <a:lstStyle/>
          <a:p>
            <a:r>
              <a:rPr kumimoji="1" lang="en-US" altLang="ja-JP" dirty="0"/>
              <a:t>Conclusion</a:t>
            </a:r>
            <a:endParaRPr kumimoji="1" lang="ja-JP" altLang="en-US"/>
          </a:p>
        </p:txBody>
      </p:sp>
      <p:sp>
        <p:nvSpPr>
          <p:cNvPr id="3" name="コンテンツ プレースホルダー 2">
            <a:extLst>
              <a:ext uri="{FF2B5EF4-FFF2-40B4-BE49-F238E27FC236}">
                <a16:creationId xmlns:a16="http://schemas.microsoft.com/office/drawing/2014/main" id="{97E54D17-207F-27A9-B9C5-D3E640C1C719}"/>
              </a:ext>
            </a:extLst>
          </p:cNvPr>
          <p:cNvSpPr>
            <a:spLocks noGrp="1"/>
          </p:cNvSpPr>
          <p:nvPr>
            <p:ph idx="1"/>
          </p:nvPr>
        </p:nvSpPr>
        <p:spPr/>
        <p:txBody>
          <a:bodyPr>
            <a:normAutofit lnSpcReduction="10000"/>
          </a:bodyPr>
          <a:lstStyle/>
          <a:p>
            <a:r>
              <a:rPr lang="en-US" altLang="ja-JP" dirty="0"/>
              <a:t>Propose the procedural modeling method for climbing roses</a:t>
            </a:r>
          </a:p>
          <a:p>
            <a:r>
              <a:rPr lang="en-US" altLang="ja-JP" dirty="0"/>
              <a:t>The proposed method is based on the artificial care training </a:t>
            </a:r>
          </a:p>
          <a:p>
            <a:endParaRPr lang="en-US" altLang="ja-JP" dirty="0"/>
          </a:p>
          <a:p>
            <a:r>
              <a:rPr kumimoji="1" lang="en-US" altLang="ja-JP" dirty="0"/>
              <a:t>Limitation     : </a:t>
            </a:r>
          </a:p>
          <a:p>
            <a:pPr lvl="1"/>
            <a:r>
              <a:rPr kumimoji="1" lang="en-US" altLang="ja-JP" dirty="0"/>
              <a:t>Supporting structures are only 2D wall</a:t>
            </a:r>
          </a:p>
          <a:p>
            <a:pPr lvl="1"/>
            <a:r>
              <a:rPr lang="en-US" altLang="ja-JP" dirty="0"/>
              <a:t>Stem</a:t>
            </a:r>
            <a:r>
              <a:rPr lang="ja-JP" altLang="en-US"/>
              <a:t> </a:t>
            </a:r>
            <a:r>
              <a:rPr lang="en-US" altLang="ja-JP" dirty="0"/>
              <a:t>roots are always the root position</a:t>
            </a:r>
          </a:p>
          <a:p>
            <a:pPr lvl="1"/>
            <a:endParaRPr kumimoji="1" lang="en-US" altLang="ja-JP" dirty="0"/>
          </a:p>
          <a:p>
            <a:r>
              <a:rPr lang="en-US" altLang="ja-JP" dirty="0"/>
              <a:t>Future work  :</a:t>
            </a:r>
          </a:p>
          <a:p>
            <a:pPr lvl="1"/>
            <a:r>
              <a:rPr lang="en-US" altLang="ja-JP" dirty="0"/>
              <a:t>A</a:t>
            </a:r>
            <a:r>
              <a:rPr kumimoji="1" lang="en-US" altLang="ja-JP" dirty="0"/>
              <a:t>ddress these limitations to improve the quality</a:t>
            </a:r>
          </a:p>
          <a:p>
            <a:pPr lvl="1"/>
            <a:r>
              <a:rPr lang="en-US" altLang="ja-JP" dirty="0"/>
              <a:t>I</a:t>
            </a:r>
            <a:r>
              <a:rPr kumimoji="1" lang="en-US" altLang="ja-JP" dirty="0"/>
              <a:t>nteractive operations </a:t>
            </a:r>
            <a:endParaRPr lang="en-US" altLang="ja-JP" dirty="0"/>
          </a:p>
        </p:txBody>
      </p:sp>
    </p:spTree>
    <p:extLst>
      <p:ext uri="{BB962C8B-B14F-4D97-AF65-F5344CB8AC3E}">
        <p14:creationId xmlns:p14="http://schemas.microsoft.com/office/powerpoint/2010/main" val="3260616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A2724-C422-294B-CA90-12336CB24F79}"/>
              </a:ext>
            </a:extLst>
          </p:cNvPr>
          <p:cNvSpPr>
            <a:spLocks noGrp="1"/>
          </p:cNvSpPr>
          <p:nvPr>
            <p:ph type="title"/>
          </p:nvPr>
        </p:nvSpPr>
        <p:spPr/>
        <p:txBody>
          <a:bodyPr/>
          <a:lstStyle/>
          <a:p>
            <a:r>
              <a:rPr kumimoji="1" lang="en-US" altLang="ja-JP" dirty="0"/>
              <a:t>3.2.1 Sparsity</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35B9048-8F65-07C2-6E0E-16B6E506ED9F}"/>
                  </a:ext>
                </a:extLst>
              </p:cNvPr>
              <p:cNvSpPr>
                <a:spLocks noGrp="1"/>
              </p:cNvSpPr>
              <p:nvPr>
                <p:ph idx="1"/>
              </p:nvPr>
            </p:nvSpPr>
            <p:spPr/>
            <p:txBody>
              <a:bodyPr>
                <a:normAutofit/>
              </a:bodyPr>
              <a:lstStyle/>
              <a:p>
                <a:endParaRPr kumimoji="1" lang="en-US" altLang="ja-JP" dirty="0"/>
              </a:p>
              <a:p>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𝑠</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 </m:t>
                    </m:r>
                    <m:func>
                      <m:funcPr>
                        <m:ctrlPr>
                          <a:rPr kumimoji="1" lang="en-US" altLang="ja-JP" b="0" i="1" smtClean="0">
                            <a:latin typeface="Cambria Math" panose="02040503050406030204" pitchFamily="18" charset="0"/>
                          </a:rPr>
                        </m:ctrlPr>
                      </m:funcPr>
                      <m:fName>
                        <m:limLow>
                          <m:limLowPr>
                            <m:ctrlPr>
                              <a:rPr kumimoji="1" lang="en-US" altLang="ja-JP" b="0" i="1" smtClean="0">
                                <a:latin typeface="Cambria Math" panose="02040503050406030204" pitchFamily="18" charset="0"/>
                              </a:rPr>
                            </m:ctrlPr>
                          </m:limLowPr>
                          <m:e>
                            <m:r>
                              <m:rPr>
                                <m:sty m:val="p"/>
                              </m:rPr>
                              <a:rPr kumimoji="1" lang="en-US" altLang="ja-JP" b="0" i="0" smtClean="0">
                                <a:latin typeface="Cambria Math" panose="02040503050406030204" pitchFamily="18" charset="0"/>
                              </a:rPr>
                              <m:t>min</m:t>
                            </m:r>
                          </m:e>
                          <m:lim>
                            <m:r>
                              <a:rPr kumimoji="1" lang="en-US" altLang="ja-JP" b="0" i="1" smtClean="0">
                                <a:latin typeface="Cambria Math" panose="02040503050406030204" pitchFamily="18" charset="0"/>
                              </a:rPr>
                              <m:t>𝑒</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𝜀</m:t>
                            </m:r>
                          </m:lim>
                        </m:limLow>
                      </m:fName>
                      <m:e>
                        <m:r>
                          <a:rPr kumimoji="1" lang="en-US" altLang="ja-JP" b="0" i="1" smtClean="0">
                            <a:latin typeface="Cambria Math" panose="02040503050406030204" pitchFamily="18" charset="0"/>
                          </a:rPr>
                          <m:t>𝑔𝑑𝑖𝑠𝑡</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𝑣</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𝑣</m:t>
                            </m:r>
                          </m:e>
                          <m:sub>
                            <m:r>
                              <a:rPr kumimoji="1" lang="en-US" altLang="ja-JP" b="0" i="1" smtClean="0">
                                <a:latin typeface="Cambria Math" panose="02040503050406030204" pitchFamily="18" charset="0"/>
                              </a:rPr>
                              <m:t>𝑒</m:t>
                            </m:r>
                          </m:sub>
                        </m:sSub>
                        <m:r>
                          <a:rPr kumimoji="1" lang="en-US" altLang="ja-JP" b="0" i="1" smtClean="0">
                            <a:latin typeface="Cambria Math" panose="02040503050406030204" pitchFamily="18" charset="0"/>
                          </a:rPr>
                          <m:t>)</m:t>
                        </m:r>
                      </m:e>
                    </m:func>
                  </m:oMath>
                </a14:m>
                <a:endParaRPr kumimoji="1" lang="en-US" altLang="ja-JP" dirty="0"/>
              </a:p>
              <a:p>
                <a:r>
                  <a:rPr lang="en-US" altLang="ja-JP" dirty="0" err="1"/>
                  <a:t>gdist</a:t>
                </a:r>
                <a:r>
                  <a:rPr lang="en-US" altLang="ja-JP" dirty="0"/>
                  <a:t>(</a:t>
                </a:r>
                <a:r>
                  <a:rPr lang="en-US" altLang="ja-JP" dirty="0" err="1"/>
                  <a:t>va</a:t>
                </a:r>
                <a:r>
                  <a:rPr lang="en-US" altLang="ja-JP" dirty="0"/>
                  <a:t>, </a:t>
                </a:r>
                <a:r>
                  <a:rPr lang="en-US" altLang="ja-JP" dirty="0" err="1"/>
                  <a:t>vb</a:t>
                </a:r>
                <a:r>
                  <a:rPr lang="en-US" altLang="ja-JP" dirty="0"/>
                  <a:t>) represents the geodesic distance between </a:t>
                </a:r>
                <a:r>
                  <a:rPr lang="en-US" altLang="ja-JP" dirty="0" err="1"/>
                  <a:t>va</a:t>
                </a:r>
                <a:r>
                  <a:rPr lang="en-US" altLang="ja-JP" dirty="0"/>
                  <a:t> and </a:t>
                </a:r>
                <a:r>
                  <a:rPr lang="en-US" altLang="ja-JP" dirty="0" err="1"/>
                  <a:t>vb</a:t>
                </a:r>
                <a:r>
                  <a:rPr lang="en-US" altLang="ja-JP" dirty="0"/>
                  <a:t> on the roadmap graph where the elevation angle constraint is not imposed. E represents an index set of the stem tip vertices and the vertices on the stem path satisfying the elevation </a:t>
                </a:r>
                <a:r>
                  <a:rPr lang="en-US" altLang="ja-JP" dirty="0" err="1"/>
                  <a:t>angleconstraint</a:t>
                </a:r>
                <a:r>
                  <a:rPr lang="en-US" altLang="ja-JP" dirty="0"/>
                  <a:t>.</a:t>
                </a:r>
              </a:p>
              <a:p>
                <a:endParaRPr lang="en-US" altLang="ja-JP" dirty="0"/>
              </a:p>
              <a:p>
                <a:r>
                  <a:rPr kumimoji="1" lang="ja-JP" altLang="en-US"/>
                  <a:t>正規化する</a:t>
                </a:r>
              </a:p>
            </p:txBody>
          </p:sp>
        </mc:Choice>
        <mc:Fallback xmlns="">
          <p:sp>
            <p:nvSpPr>
              <p:cNvPr id="3" name="コンテンツ プレースホルダー 2">
                <a:extLst>
                  <a:ext uri="{FF2B5EF4-FFF2-40B4-BE49-F238E27FC236}">
                    <a16:creationId xmlns:a16="http://schemas.microsoft.com/office/drawing/2014/main" id="{E35B9048-8F65-07C2-6E0E-16B6E506ED9F}"/>
                  </a:ext>
                </a:extLst>
              </p:cNvPr>
              <p:cNvSpPr>
                <a:spLocks noGrp="1" noRot="1" noChangeAspect="1" noMove="1" noResize="1" noEditPoints="1" noAdjustHandles="1" noChangeArrowheads="1" noChangeShapeType="1" noTextEdit="1"/>
              </p:cNvSpPr>
              <p:nvPr>
                <p:ph idx="1"/>
              </p:nvPr>
            </p:nvSpPr>
            <p:spPr>
              <a:blipFill>
                <a:blip r:embed="rId3"/>
                <a:stretch>
                  <a:fillRect l="-1086" r="-20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5909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B75AA386-4FE9-8000-D6FA-0B7C8EEBD291}"/>
                  </a:ext>
                </a:extLst>
              </p:cNvPr>
              <p:cNvSpPr>
                <a:spLocks noGrp="1"/>
              </p:cNvSpPr>
              <p:nvPr>
                <p:ph type="title"/>
              </p:nvPr>
            </p:nvSpPr>
            <p:spPr/>
            <p:txBody>
              <a:bodyPr/>
              <a:lstStyle/>
              <a:p>
                <a:r>
                  <a:rPr kumimoji="1" lang="en-US" altLang="ja-JP" dirty="0"/>
                  <a:t>3.2.3. </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𝛀</m:t>
                    </m:r>
                  </m:oMath>
                </a14:m>
                <a:r>
                  <a:rPr kumimoji="1" lang="en-US" altLang="ja-JP" dirty="0"/>
                  <a:t>(i) </a:t>
                </a:r>
                <a:endParaRPr kumimoji="1" lang="ja-JP" altLang="en-US"/>
              </a:p>
            </p:txBody>
          </p:sp>
        </mc:Choice>
        <mc:Fallback xmlns="">
          <p:sp>
            <p:nvSpPr>
              <p:cNvPr id="2" name="タイトル 1">
                <a:extLst>
                  <a:ext uri="{FF2B5EF4-FFF2-40B4-BE49-F238E27FC236}">
                    <a16:creationId xmlns:a16="http://schemas.microsoft.com/office/drawing/2014/main" id="{B75AA386-4FE9-8000-D6FA-0B7C8EEBD291}"/>
                  </a:ext>
                </a:extLst>
              </p:cNvPr>
              <p:cNvSpPr>
                <a:spLocks noGrp="1" noRot="1" noChangeAspect="1" noMove="1" noResize="1" noEditPoints="1" noAdjustHandles="1" noChangeArrowheads="1" noChangeShapeType="1" noTextEdit="1"/>
              </p:cNvSpPr>
              <p:nvPr>
                <p:ph type="title"/>
              </p:nvPr>
            </p:nvSpPr>
            <p:spPr>
              <a:blipFill>
                <a:blip r:embed="rId3"/>
                <a:stretch>
                  <a:fillRect l="-24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CD16A15-D31D-6832-F8BC-D1D6055DC792}"/>
                  </a:ext>
                </a:extLst>
              </p:cNvPr>
              <p:cNvSpPr>
                <a:spLocks noGrp="1"/>
              </p:cNvSpPr>
              <p:nvPr>
                <p:ph idx="1"/>
              </p:nvPr>
            </p:nvSpPr>
            <p:spPr/>
            <p:txBody>
              <a:bodyPr/>
              <a:lstStyle/>
              <a:p>
                <a:pPr>
                  <a:spcAft>
                    <a:spcPts val="1200"/>
                  </a:spcAft>
                </a:pPr>
                <a:endParaRPr lang="en-US" altLang="ja-JP" i="1" dirty="0">
                  <a:latin typeface="Cambria Math" panose="02040503050406030204" pitchFamily="18" charset="0"/>
                </a:endParaRPr>
              </a:p>
              <a:p>
                <a:pPr>
                  <a:spcAft>
                    <a:spcPts val="1200"/>
                  </a:spcAft>
                </a:pPr>
                <a14:m>
                  <m:oMath xmlns:m="http://schemas.openxmlformats.org/officeDocument/2006/math">
                    <m:r>
                      <m:rPr>
                        <m:sty m:val="p"/>
                      </m:rPr>
                      <a:rPr lang="el-GR" altLang="ja-JP" i="1" smtClean="0">
                        <a:latin typeface="Cambria Math" panose="02040503050406030204" pitchFamily="18" charset="0"/>
                        <a:ea typeface="Cambria Math" panose="02040503050406030204" pitchFamily="18" charset="0"/>
                      </a:rPr>
                      <m:t>Ω</m:t>
                    </m:r>
                    <m:d>
                      <m:dPr>
                        <m:ctrlPr>
                          <a:rPr lang="en-US" altLang="ja-JP" i="1" smtClean="0">
                            <a:latin typeface="Cambria Math" panose="02040503050406030204" pitchFamily="18" charset="0"/>
                            <a:ea typeface="Cambria Math" panose="02040503050406030204" pitchFamily="18" charset="0"/>
                          </a:rPr>
                        </m:ctrlPr>
                      </m:dPr>
                      <m:e>
                        <m:r>
                          <a:rPr lang="en-US" altLang="ja-JP" i="1" smtClean="0">
                            <a:latin typeface="Cambria Math" panose="02040503050406030204" pitchFamily="18" charset="0"/>
                            <a:ea typeface="Cambria Math" panose="02040503050406030204" pitchFamily="18" charset="0"/>
                          </a:rPr>
                          <m:t>𝑖</m:t>
                        </m:r>
                      </m:e>
                    </m:d>
                    <m:r>
                      <a:rPr lang="en-US" altLang="ja-JP" b="0" i="1" smtClean="0">
                        <a:latin typeface="Cambria Math" panose="02040503050406030204" pitchFamily="18" charset="0"/>
                        <a:ea typeface="Cambria Math" panose="02040503050406030204" pitchFamily="18" charset="0"/>
                      </a:rPr>
                      <m:t>= </m:t>
                    </m:r>
                    <m:d>
                      <m:dPr>
                        <m:begChr m:val="|"/>
                        <m:endChr m:val="|"/>
                        <m:ctrlPr>
                          <a:rPr lang="en-US" altLang="ja-JP" b="0" i="1" smtClean="0">
                            <a:latin typeface="Cambria Math" panose="02040503050406030204" pitchFamily="18" charset="0"/>
                            <a:ea typeface="Cambria Math" panose="02040503050406030204" pitchFamily="18" charset="0"/>
                          </a:rPr>
                        </m:ctrlPr>
                      </m:dPr>
                      <m:e>
                        <m:sSub>
                          <m:sSubPr>
                            <m:ctrlPr>
                              <a:rPr lang="en-US" altLang="ja-JP" b="0" i="1" smtClean="0">
                                <a:latin typeface="Cambria Math" panose="02040503050406030204" pitchFamily="18" charset="0"/>
                                <a:ea typeface="Cambria Math" panose="02040503050406030204" pitchFamily="18" charset="0"/>
                              </a:rPr>
                            </m:ctrlPr>
                          </m:sSubPr>
                          <m:e>
                            <m:r>
                              <m:rPr>
                                <m:sty m:val="p"/>
                              </m:rPr>
                              <a:rPr lang="el-GR" altLang="ja-JP" i="1">
                                <a:latin typeface="Cambria Math" panose="02040503050406030204" pitchFamily="18" charset="0"/>
                                <a:ea typeface="Cambria Math" panose="02040503050406030204" pitchFamily="18" charset="0"/>
                              </a:rPr>
                              <m:t>Ω</m:t>
                            </m:r>
                          </m:e>
                          <m:sub>
                            <m:r>
                              <a:rPr lang="en-US" altLang="ja-JP" b="0" i="1" smtClean="0">
                                <a:latin typeface="Cambria Math" panose="02040503050406030204" pitchFamily="18" charset="0"/>
                                <a:ea typeface="Cambria Math" panose="02040503050406030204" pitchFamily="18" charset="0"/>
                              </a:rPr>
                              <m:t>𝐿</m:t>
                            </m:r>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𝑖</m:t>
                                </m:r>
                              </m:e>
                            </m:d>
                          </m:sub>
                        </m:sSub>
                        <m:sSub>
                          <m:sSubPr>
                            <m:ctrlPr>
                              <a:rPr lang="en-US" altLang="ja-JP" b="0" i="1" smtClean="0">
                                <a:latin typeface="Cambria Math" panose="02040503050406030204" pitchFamily="18" charset="0"/>
                                <a:ea typeface="Cambria Math" panose="02040503050406030204" pitchFamily="18" charset="0"/>
                              </a:rPr>
                            </m:ctrlPr>
                          </m:sSubPr>
                          <m:e>
                            <m:r>
                              <m:rPr>
                                <m:sty m:val="p"/>
                              </m:rPr>
                              <a:rPr lang="el-GR" altLang="ja-JP" i="1">
                                <a:latin typeface="Cambria Math" panose="02040503050406030204" pitchFamily="18" charset="0"/>
                                <a:ea typeface="Cambria Math" panose="02040503050406030204" pitchFamily="18" charset="0"/>
                              </a:rPr>
                              <m:t>Ω</m:t>
                            </m:r>
                          </m:e>
                          <m:sub>
                            <m:r>
                              <a:rPr lang="en-US" altLang="ja-JP" b="0" i="1" smtClean="0">
                                <a:latin typeface="Cambria Math" panose="02040503050406030204" pitchFamily="18" charset="0"/>
                                <a:ea typeface="Cambria Math" panose="02040503050406030204" pitchFamily="18" charset="0"/>
                              </a:rPr>
                              <m:t>𝐻</m:t>
                            </m:r>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𝑖</m:t>
                                </m:r>
                              </m:e>
                            </m:d>
                          </m:sub>
                        </m:sSub>
                      </m:e>
                    </m:d>
                  </m:oMath>
                </a14:m>
                <a:r>
                  <a:rPr lang="en-US" altLang="ja-JP" b="0" dirty="0">
                    <a:ea typeface="Cambria Math" panose="02040503050406030204" pitchFamily="18" charset="0"/>
                  </a:rPr>
                  <a:t>,</a:t>
                </a:r>
              </a:p>
              <a:p>
                <a:pPr lvl="1">
                  <a:spcAft>
                    <a:spcPts val="1200"/>
                  </a:spcAft>
                </a:pPr>
                <a14:m>
                  <m:oMath xmlns:m="http://schemas.openxmlformats.org/officeDocument/2006/math">
                    <m:sSub>
                      <m:sSubPr>
                        <m:ctrlPr>
                          <a:rPr lang="en-US" altLang="ja-JP" b="0" i="1" smtClean="0">
                            <a:latin typeface="Cambria Math" panose="02040503050406030204" pitchFamily="18" charset="0"/>
                            <a:ea typeface="Cambria Math" panose="02040503050406030204" pitchFamily="18" charset="0"/>
                          </a:rPr>
                        </m:ctrlPr>
                      </m:sSubPr>
                      <m:e>
                        <m:r>
                          <m:rPr>
                            <m:sty m:val="p"/>
                          </m:rPr>
                          <a:rPr lang="el-GR" altLang="ja-JP" i="1" smtClean="0">
                            <a:latin typeface="Cambria Math" panose="02040503050406030204" pitchFamily="18" charset="0"/>
                            <a:ea typeface="Cambria Math" panose="02040503050406030204" pitchFamily="18" charset="0"/>
                          </a:rPr>
                          <m:t>Ω</m:t>
                        </m:r>
                      </m:e>
                      <m:sub>
                        <m:r>
                          <a:rPr lang="en-US" altLang="ja-JP" b="0" i="1" smtClean="0">
                            <a:latin typeface="Cambria Math" panose="02040503050406030204" pitchFamily="18" charset="0"/>
                            <a:ea typeface="Cambria Math" panose="02040503050406030204" pitchFamily="18" charset="0"/>
                          </a:rPr>
                          <m:t>𝐿</m:t>
                        </m:r>
                      </m:sub>
                    </m:sSub>
                    <m:d>
                      <m:dPr>
                        <m:ctrlPr>
                          <a:rPr lang="en-US" altLang="ja-JP" i="1" smtClean="0">
                            <a:latin typeface="Cambria Math" panose="02040503050406030204" pitchFamily="18" charset="0"/>
                            <a:ea typeface="Cambria Math" panose="02040503050406030204" pitchFamily="18" charset="0"/>
                          </a:rPr>
                        </m:ctrlPr>
                      </m:dPr>
                      <m:e>
                        <m:r>
                          <a:rPr lang="en-US" altLang="ja-JP" i="1" smtClean="0">
                            <a:latin typeface="Cambria Math" panose="02040503050406030204" pitchFamily="18" charset="0"/>
                            <a:ea typeface="Cambria Math" panose="02040503050406030204" pitchFamily="18" charset="0"/>
                          </a:rPr>
                          <m:t>𝑖</m:t>
                        </m:r>
                      </m:e>
                    </m:d>
                    <m:r>
                      <a:rPr lang="en-US" altLang="ja-JP" b="0" i="1" smtClean="0">
                        <a:latin typeface="Cambria Math" panose="02040503050406030204" pitchFamily="18" charset="0"/>
                        <a:ea typeface="Cambria Math" panose="02040503050406030204" pitchFamily="18" charset="0"/>
                      </a:rPr>
                      <m:t>= </m:t>
                    </m:r>
                    <m:f>
                      <m:fPr>
                        <m:ctrlPr>
                          <a:rPr lang="en-US" altLang="ja-JP" b="0" i="1" smtClean="0">
                            <a:latin typeface="Cambria Math" panose="02040503050406030204" pitchFamily="18" charset="0"/>
                            <a:ea typeface="Cambria Math" panose="02040503050406030204" pitchFamily="18" charset="0"/>
                          </a:rPr>
                        </m:ctrlPr>
                      </m:fPr>
                      <m:num>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𝑖</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𝑦</m:t>
                            </m:r>
                          </m:sub>
                        </m:sSub>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𝑗</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𝑦</m:t>
                            </m:r>
                          </m:sub>
                        </m:sSub>
                      </m:num>
                      <m:den>
                        <m:d>
                          <m:dPr>
                            <m:begChr m:val="|"/>
                            <m:endChr m:val="|"/>
                            <m:ctrlPr>
                              <a:rPr lang="en-US" altLang="ja-JP" i="1">
                                <a:latin typeface="Cambria Math" panose="02040503050406030204" pitchFamily="18" charset="0"/>
                                <a:ea typeface="Cambria Math" panose="02040503050406030204" pitchFamily="18" charset="0"/>
                              </a:rPr>
                            </m:ctrlPr>
                          </m:dPr>
                          <m:e>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𝑖</m:t>
                                </m:r>
                              </m:sub>
                            </m:sSub>
                            <m:r>
                              <a:rPr lang="en-US" altLang="ja-JP" b="0" i="1" smtClean="0">
                                <a:latin typeface="Cambria Math" panose="02040503050406030204" pitchFamily="18" charset="0"/>
                                <a:ea typeface="Cambria Math" panose="02040503050406030204" pitchFamily="18" charset="0"/>
                              </a:rPr>
                              <m:t>−</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𝑗</m:t>
                                </m:r>
                              </m:sub>
                            </m:sSub>
                          </m:e>
                        </m:d>
                      </m:den>
                    </m:f>
                  </m:oMath>
                </a14:m>
                <a:r>
                  <a:rPr lang="en-US" altLang="ja-JP" dirty="0"/>
                  <a:t>,</a:t>
                </a:r>
              </a:p>
              <a:p>
                <a:pPr lvl="1">
                  <a:spcAft>
                    <a:spcPts val="1200"/>
                  </a:spcAft>
                </a:pPr>
                <a14:m>
                  <m:oMath xmlns:m="http://schemas.openxmlformats.org/officeDocument/2006/math">
                    <m:sSub>
                      <m:sSubPr>
                        <m:ctrlPr>
                          <a:rPr lang="en-US" altLang="ja-JP" i="1">
                            <a:latin typeface="Cambria Math" panose="02040503050406030204" pitchFamily="18" charset="0"/>
                            <a:ea typeface="Cambria Math" panose="02040503050406030204" pitchFamily="18" charset="0"/>
                          </a:rPr>
                        </m:ctrlPr>
                      </m:sSubPr>
                      <m:e>
                        <m:r>
                          <m:rPr>
                            <m:sty m:val="p"/>
                          </m:rPr>
                          <a:rPr lang="el-GR" altLang="ja-JP" i="1">
                            <a:latin typeface="Cambria Math" panose="02040503050406030204" pitchFamily="18" charset="0"/>
                            <a:ea typeface="Cambria Math" panose="02040503050406030204" pitchFamily="18" charset="0"/>
                          </a:rPr>
                          <m:t>Ω</m:t>
                        </m:r>
                      </m:e>
                      <m:sub>
                        <m:r>
                          <a:rPr lang="en-US" altLang="ja-JP" b="0" i="1" smtClean="0">
                            <a:latin typeface="Cambria Math" panose="02040503050406030204" pitchFamily="18" charset="0"/>
                            <a:ea typeface="Cambria Math" panose="02040503050406030204" pitchFamily="18" charset="0"/>
                          </a:rPr>
                          <m:t>𝐻</m:t>
                        </m:r>
                      </m:sub>
                    </m:sSub>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𝑖</m:t>
                        </m:r>
                      </m:e>
                    </m:d>
                    <m:r>
                      <a:rPr lang="en-US" altLang="ja-JP" i="1">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𝑠𝑖𝑔𝑛</m:t>
                    </m:r>
                    <m:r>
                      <a:rPr lang="en-US" altLang="ja-JP" b="0" i="1" smtClean="0">
                        <a:latin typeface="Cambria Math" panose="02040503050406030204" pitchFamily="18" charset="0"/>
                        <a:ea typeface="Cambria Math" panose="02040503050406030204" pitchFamily="18" charset="0"/>
                      </a:rPr>
                      <m:t> </m:t>
                    </m:r>
                    <m:d>
                      <m:dPr>
                        <m:ctrlPr>
                          <a:rPr lang="en-US" altLang="ja-JP" b="0" i="1" smtClean="0">
                            <a:latin typeface="Cambria Math" panose="02040503050406030204" pitchFamily="18" charset="0"/>
                            <a:ea typeface="Cambria Math" panose="02040503050406030204" pitchFamily="18" charset="0"/>
                          </a:rPr>
                        </m:ctrlPr>
                      </m:dPr>
                      <m:e>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𝑡𝑖𝑝</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𝑟𝑜𝑜𝑡</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e>
                    </m:d>
                    <m:f>
                      <m:fPr>
                        <m:ctrlPr>
                          <a:rPr lang="en-US" altLang="ja-JP" b="0" i="1" smtClean="0">
                            <a:latin typeface="Cambria Math" panose="02040503050406030204" pitchFamily="18" charset="0"/>
                            <a:ea typeface="Cambria Math" panose="02040503050406030204" pitchFamily="18" charset="0"/>
                          </a:rPr>
                        </m:ctrlPr>
                      </m:fPr>
                      <m:num>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𝑦</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𝑟𝑜𝑜𝑡</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num>
                      <m:den>
                        <m:r>
                          <a:rPr lang="en-US" altLang="ja-JP" b="0" i="1" smtClean="0">
                            <a:latin typeface="Cambria Math" panose="02040503050406030204" pitchFamily="18" charset="0"/>
                            <a:ea typeface="Cambria Math" panose="02040503050406030204" pitchFamily="18" charset="0"/>
                          </a:rPr>
                          <m:t>𝑊</m:t>
                        </m:r>
                      </m:den>
                    </m:f>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𝛽</m:t>
                    </m:r>
                  </m:oMath>
                </a14:m>
                <a:r>
                  <a:rPr lang="en-US" altLang="ja-JP" dirty="0"/>
                  <a:t>,</a:t>
                </a:r>
              </a:p>
              <a:p>
                <a:pPr lvl="1">
                  <a:spcAft>
                    <a:spcPts val="1200"/>
                  </a:spcAft>
                </a:pPr>
                <a14:m>
                  <m:oMath xmlns:m="http://schemas.openxmlformats.org/officeDocument/2006/math">
                    <m:r>
                      <a:rPr lang="en-US" altLang="ja-JP" b="0" i="1" smtClean="0">
                        <a:latin typeface="Cambria Math" panose="02040503050406030204" pitchFamily="18" charset="0"/>
                        <a:ea typeface="Cambria Math" panose="02040503050406030204" pitchFamily="18" charset="0"/>
                      </a:rPr>
                      <m:t>𝑊</m:t>
                    </m:r>
                    <m:r>
                      <a:rPr lang="en-US" altLang="ja-JP" b="0" i="1" smtClean="0">
                        <a:latin typeface="Cambria Math" panose="02040503050406030204" pitchFamily="18" charset="0"/>
                        <a:ea typeface="Cambria Math" panose="02040503050406030204" pitchFamily="18" charset="0"/>
                      </a:rPr>
                      <m:t>= </m:t>
                    </m:r>
                    <m:d>
                      <m:dPr>
                        <m:begChr m:val="{"/>
                        <m:endChr m:val=""/>
                        <m:ctrlPr>
                          <a:rPr lang="en-US" altLang="ja-JP" b="0" i="1" smtClean="0">
                            <a:latin typeface="Cambria Math" panose="02040503050406030204" pitchFamily="18" charset="0"/>
                            <a:ea typeface="Cambria Math" panose="02040503050406030204" pitchFamily="18" charset="0"/>
                          </a:rPr>
                        </m:ctrlPr>
                      </m:dPr>
                      <m:e>
                        <m:eqArr>
                          <m:eqArrPr>
                            <m:ctrlPr>
                              <a:rPr lang="en-US" altLang="ja-JP" b="0" i="1" smtClean="0">
                                <a:latin typeface="Cambria Math" panose="02040503050406030204" pitchFamily="18" charset="0"/>
                                <a:ea typeface="Cambria Math" panose="02040503050406030204" pitchFamily="18" charset="0"/>
                              </a:rPr>
                            </m:ctrlPr>
                          </m:eqArrPr>
                          <m:e>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𝑥</m:t>
                                </m:r>
                              </m:e>
                              <m:sup>
                                <m:r>
                                  <a:rPr lang="en-US" altLang="ja-JP" b="0" i="1" smtClean="0">
                                    <a:latin typeface="Cambria Math" panose="02040503050406030204" pitchFamily="18" charset="0"/>
                                    <a:ea typeface="Cambria Math" panose="02040503050406030204" pitchFamily="18" charset="0"/>
                                  </a:rPr>
                                  <m:t>𝑅</m:t>
                                </m:r>
                              </m:sup>
                            </m:sSup>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𝑟𝑜𝑜𝑡</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𝑖𝑓</m:t>
                            </m:r>
                            <m:r>
                              <a:rPr lang="en-US" altLang="ja-JP" b="0" i="1" smtClean="0">
                                <a:latin typeface="Cambria Math" panose="02040503050406030204" pitchFamily="18" charset="0"/>
                                <a:ea typeface="Cambria Math" panose="02040503050406030204" pitchFamily="18" charset="0"/>
                              </a:rPr>
                              <m:t>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𝑖</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r>
                              <a:rPr lang="en-US" altLang="ja-JP" b="0" i="1" smtClean="0">
                                <a:latin typeface="Cambria Math" panose="02040503050406030204" pitchFamily="18" charset="0"/>
                                <a:ea typeface="Cambria Math" panose="02040503050406030204" pitchFamily="18" charset="0"/>
                              </a:rPr>
                              <m:t> ≥  </m:t>
                            </m:r>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𝑟𝑜𝑜𝑡</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e>
                          <m:e>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𝑣</m:t>
                                </m:r>
                              </m:e>
                              <m:sub>
                                <m:r>
                                  <a:rPr lang="en-US" altLang="ja-JP" b="0" i="1" smtClean="0">
                                    <a:latin typeface="Cambria Math" panose="02040503050406030204" pitchFamily="18" charset="0"/>
                                    <a:ea typeface="Cambria Math" panose="02040503050406030204" pitchFamily="18" charset="0"/>
                                  </a:rPr>
                                  <m:t>𝑟𝑜𝑜𝑡</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𝑥</m:t>
                                </m:r>
                              </m:sub>
                            </m:sSub>
                            <m:r>
                              <a:rPr lang="en-US" altLang="ja-JP" b="0" i="1" smtClean="0">
                                <a:latin typeface="Cambria Math" panose="02040503050406030204" pitchFamily="18" charset="0"/>
                                <a:ea typeface="Cambria Math" panose="02040503050406030204" pitchFamily="18" charset="0"/>
                              </a:rPr>
                              <m:t> −</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𝑥</m:t>
                                </m:r>
                              </m:e>
                              <m:sup>
                                <m:r>
                                  <a:rPr lang="en-US" altLang="ja-JP" b="0" i="1" smtClean="0">
                                    <a:latin typeface="Cambria Math" panose="02040503050406030204" pitchFamily="18" charset="0"/>
                                    <a:ea typeface="Cambria Math" panose="02040503050406030204" pitchFamily="18" charset="0"/>
                                  </a:rPr>
                                  <m:t>𝐿</m:t>
                                </m:r>
                              </m:sup>
                            </m:sSup>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𝑜𝑡h𝑒𝑟𝑤𝑖𝑠𝑒</m:t>
                            </m:r>
                          </m:e>
                        </m:eqArr>
                      </m:e>
                    </m:d>
                  </m:oMath>
                </a14:m>
                <a:endParaRPr lang="ja-JP" altLang="en-US"/>
              </a:p>
              <a:p>
                <a:endParaRPr kumimoji="1" lang="ja-JP" altLang="en-US" b="1"/>
              </a:p>
            </p:txBody>
          </p:sp>
        </mc:Choice>
        <mc:Fallback xmlns="">
          <p:sp>
            <p:nvSpPr>
              <p:cNvPr id="3" name="コンテンツ プレースホルダー 2">
                <a:extLst>
                  <a:ext uri="{FF2B5EF4-FFF2-40B4-BE49-F238E27FC236}">
                    <a16:creationId xmlns:a16="http://schemas.microsoft.com/office/drawing/2014/main" id="{7CD16A15-D31D-6832-F8BC-D1D6055DC792}"/>
                  </a:ext>
                </a:extLst>
              </p:cNvPr>
              <p:cNvSpPr>
                <a:spLocks noGrp="1" noRot="1" noChangeAspect="1" noMove="1" noResize="1" noEditPoints="1" noAdjustHandles="1" noChangeArrowheads="1" noChangeShapeType="1" noTextEdit="1"/>
              </p:cNvSpPr>
              <p:nvPr>
                <p:ph idx="1"/>
              </p:nvPr>
            </p:nvSpPr>
            <p:spPr>
              <a:blipFill>
                <a:blip r:embed="rId4"/>
                <a:stretch>
                  <a:fillRect l="-2533" b="-56686"/>
                </a:stretch>
              </a:blipFill>
            </p:spPr>
            <p:txBody>
              <a:bodyPr/>
              <a:lstStyle/>
              <a:p>
                <a:r>
                  <a:rPr lang="ja-JP" altLang="en-US">
                    <a:noFill/>
                  </a:rPr>
                  <a:t> </a:t>
                </a:r>
              </a:p>
            </p:txBody>
          </p:sp>
        </mc:Fallback>
      </mc:AlternateContent>
      <p:pic>
        <p:nvPicPr>
          <p:cNvPr id="5" name="図 4" descr="ダイアグラム&#10;&#10;自動的に生成された説明">
            <a:extLst>
              <a:ext uri="{FF2B5EF4-FFF2-40B4-BE49-F238E27FC236}">
                <a16:creationId xmlns:a16="http://schemas.microsoft.com/office/drawing/2014/main" id="{FAF69BA0-D4DB-B8EB-923E-E6488FB7B0D9}"/>
              </a:ext>
            </a:extLst>
          </p:cNvPr>
          <p:cNvPicPr>
            <a:picLocks noChangeAspect="1"/>
          </p:cNvPicPr>
          <p:nvPr/>
        </p:nvPicPr>
        <p:blipFill>
          <a:blip r:embed="rId5"/>
          <a:stretch>
            <a:fillRect/>
          </a:stretch>
        </p:blipFill>
        <p:spPr>
          <a:xfrm>
            <a:off x="4976404" y="278601"/>
            <a:ext cx="6817806" cy="3722693"/>
          </a:xfrm>
          <a:prstGeom prst="rect">
            <a:avLst/>
          </a:prstGeom>
        </p:spPr>
      </p:pic>
    </p:spTree>
    <p:extLst>
      <p:ext uri="{BB962C8B-B14F-4D97-AF65-F5344CB8AC3E}">
        <p14:creationId xmlns:p14="http://schemas.microsoft.com/office/powerpoint/2010/main" val="2454665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98F37-B675-6F5E-751E-26069BFE1D30}"/>
              </a:ext>
            </a:extLst>
          </p:cNvPr>
          <p:cNvSpPr>
            <a:spLocks noGrp="1"/>
          </p:cNvSpPr>
          <p:nvPr>
            <p:ph type="title"/>
          </p:nvPr>
        </p:nvSpPr>
        <p:spPr/>
        <p:txBody>
          <a:bodyPr/>
          <a:lstStyle/>
          <a:p>
            <a:r>
              <a:rPr kumimoji="1" lang="en-US" altLang="ja-JP" dirty="0"/>
              <a:t>3.2.4. </a:t>
            </a:r>
            <a:r>
              <a:rPr lang="en-US" altLang="ja-JP" dirty="0">
                <a:effectLst/>
                <a:latin typeface="Helvetica" pitchFamily="2" charset="0"/>
              </a:rPr>
              <a:t>Constrained Path Finding</a:t>
            </a:r>
            <a:endParaRPr kumimoji="1" lang="ja-JP" altLang="en-US"/>
          </a:p>
        </p:txBody>
      </p:sp>
      <p:sp>
        <p:nvSpPr>
          <p:cNvPr id="3" name="コンテンツ プレースホルダー 2">
            <a:extLst>
              <a:ext uri="{FF2B5EF4-FFF2-40B4-BE49-F238E27FC236}">
                <a16:creationId xmlns:a16="http://schemas.microsoft.com/office/drawing/2014/main" id="{091C9908-B3E7-CF9C-8F07-AB807FAA089B}"/>
              </a:ext>
            </a:extLst>
          </p:cNvPr>
          <p:cNvSpPr>
            <a:spLocks noGrp="1"/>
          </p:cNvSpPr>
          <p:nvPr>
            <p:ph idx="1"/>
          </p:nvPr>
        </p:nvSpPr>
        <p:spPr/>
        <p:txBody>
          <a:bodyPr>
            <a:normAutofit/>
          </a:bodyPr>
          <a:lstStyle/>
          <a:p>
            <a:pPr marL="0" indent="0">
              <a:buNone/>
            </a:pPr>
            <a:r>
              <a:rPr lang="en-US" altLang="ja-JP" dirty="0"/>
              <a:t>Path finding using the Dijkstra algorithm</a:t>
            </a:r>
          </a:p>
          <a:p>
            <a:r>
              <a:rPr lang="en-US" altLang="ja-JP" dirty="0"/>
              <a:t>However, smooth constraint restricts the combination of edges</a:t>
            </a:r>
            <a:endParaRPr lang="en-US" altLang="ja-JP" b="0" i="1" dirty="0">
              <a:latin typeface="Cambria Math" panose="02040503050406030204" pitchFamily="18" charset="0"/>
            </a:endParaRPr>
          </a:p>
          <a:p>
            <a:r>
              <a:rPr lang="en-US" altLang="ja-JP" dirty="0">
                <a:effectLst/>
                <a:latin typeface="Helvetica Light" panose="020B0403020202020204" pitchFamily="34" charset="0"/>
              </a:rPr>
              <a:t>the inner product of two edges.</a:t>
            </a:r>
            <a:endParaRPr kumimoji="1" lang="en-US" altLang="ja-JP" dirty="0"/>
          </a:p>
        </p:txBody>
      </p:sp>
      <p:cxnSp>
        <p:nvCxnSpPr>
          <p:cNvPr id="5" name="直線コネクタ 4">
            <a:extLst>
              <a:ext uri="{FF2B5EF4-FFF2-40B4-BE49-F238E27FC236}">
                <a16:creationId xmlns:a16="http://schemas.microsoft.com/office/drawing/2014/main" id="{7692C457-58FA-1ABF-F38B-0AA453E7CA28}"/>
              </a:ext>
            </a:extLst>
          </p:cNvPr>
          <p:cNvCxnSpPr>
            <a:cxnSpLocks/>
            <a:stCxn id="9" idx="6"/>
            <a:endCxn id="10" idx="6"/>
          </p:cNvCxnSpPr>
          <p:nvPr/>
        </p:nvCxnSpPr>
        <p:spPr>
          <a:xfrm>
            <a:off x="1741748" y="5124278"/>
            <a:ext cx="981580" cy="58666"/>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6" name="直線コネクタ 5">
            <a:extLst>
              <a:ext uri="{FF2B5EF4-FFF2-40B4-BE49-F238E27FC236}">
                <a16:creationId xmlns:a16="http://schemas.microsoft.com/office/drawing/2014/main" id="{FF3D1F0B-007C-E9A8-E056-CA3D5AA57FFB}"/>
              </a:ext>
            </a:extLst>
          </p:cNvPr>
          <p:cNvCxnSpPr>
            <a:cxnSpLocks/>
            <a:stCxn id="11" idx="4"/>
            <a:endCxn id="10" idx="4"/>
          </p:cNvCxnSpPr>
          <p:nvPr/>
        </p:nvCxnSpPr>
        <p:spPr>
          <a:xfrm flipV="1">
            <a:off x="2490482" y="5308944"/>
            <a:ext cx="106846" cy="858047"/>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sp>
        <p:nvSpPr>
          <p:cNvPr id="9" name="円/楕円 8">
            <a:extLst>
              <a:ext uri="{FF2B5EF4-FFF2-40B4-BE49-F238E27FC236}">
                <a16:creationId xmlns:a16="http://schemas.microsoft.com/office/drawing/2014/main" id="{75F69D7C-6877-F800-54D7-A55D6C69524F}"/>
              </a:ext>
            </a:extLst>
          </p:cNvPr>
          <p:cNvSpPr/>
          <p:nvPr/>
        </p:nvSpPr>
        <p:spPr>
          <a:xfrm>
            <a:off x="1489748" y="4998278"/>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701FD293-DB5A-0697-34F8-6B411E111821}"/>
              </a:ext>
            </a:extLst>
          </p:cNvPr>
          <p:cNvSpPr/>
          <p:nvPr/>
        </p:nvSpPr>
        <p:spPr>
          <a:xfrm>
            <a:off x="2471328" y="5056944"/>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DFE6664B-F4B7-00FF-2690-874F48E35ECB}"/>
              </a:ext>
            </a:extLst>
          </p:cNvPr>
          <p:cNvSpPr/>
          <p:nvPr/>
        </p:nvSpPr>
        <p:spPr>
          <a:xfrm>
            <a:off x="2364482" y="5914991"/>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3E456215-9711-B7F6-E025-260783367C8B}"/>
              </a:ext>
            </a:extLst>
          </p:cNvPr>
          <p:cNvCxnSpPr>
            <a:cxnSpLocks/>
            <a:stCxn id="17" idx="6"/>
            <a:endCxn id="18" idx="2"/>
          </p:cNvCxnSpPr>
          <p:nvPr/>
        </p:nvCxnSpPr>
        <p:spPr>
          <a:xfrm flipV="1">
            <a:off x="5440304" y="5308944"/>
            <a:ext cx="615800" cy="25994"/>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6" name="直線コネクタ 15">
            <a:extLst>
              <a:ext uri="{FF2B5EF4-FFF2-40B4-BE49-F238E27FC236}">
                <a16:creationId xmlns:a16="http://schemas.microsoft.com/office/drawing/2014/main" id="{189FDEAD-6920-D058-A849-4AB91DFB843A}"/>
              </a:ext>
            </a:extLst>
          </p:cNvPr>
          <p:cNvCxnSpPr>
            <a:cxnSpLocks/>
            <a:endCxn id="18" idx="5"/>
          </p:cNvCxnSpPr>
          <p:nvPr/>
        </p:nvCxnSpPr>
        <p:spPr>
          <a:xfrm flipH="1" flipV="1">
            <a:off x="6271199" y="5398039"/>
            <a:ext cx="517380" cy="605394"/>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sp>
        <p:nvSpPr>
          <p:cNvPr id="17" name="円/楕円 16">
            <a:extLst>
              <a:ext uri="{FF2B5EF4-FFF2-40B4-BE49-F238E27FC236}">
                <a16:creationId xmlns:a16="http://schemas.microsoft.com/office/drawing/2014/main" id="{50098E62-5B77-EB43-F35B-176B4D364B19}"/>
              </a:ext>
            </a:extLst>
          </p:cNvPr>
          <p:cNvSpPr/>
          <p:nvPr/>
        </p:nvSpPr>
        <p:spPr>
          <a:xfrm>
            <a:off x="5188305" y="5208938"/>
            <a:ext cx="251999" cy="251999"/>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6F9C5B67-8239-8D1A-2767-7EE1545D89E5}"/>
              </a:ext>
            </a:extLst>
          </p:cNvPr>
          <p:cNvSpPr/>
          <p:nvPr/>
        </p:nvSpPr>
        <p:spPr>
          <a:xfrm>
            <a:off x="6056104" y="5182944"/>
            <a:ext cx="251999" cy="251999"/>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887C87F1-812D-7FC5-CCF7-14E0EF82929B}"/>
              </a:ext>
            </a:extLst>
          </p:cNvPr>
          <p:cNvSpPr/>
          <p:nvPr/>
        </p:nvSpPr>
        <p:spPr>
          <a:xfrm>
            <a:off x="6720889" y="5949941"/>
            <a:ext cx="251999" cy="251999"/>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F2428EDE-95E6-BCB9-14DA-D0F7091F8F04}"/>
              </a:ext>
            </a:extLst>
          </p:cNvPr>
          <p:cNvCxnSpPr>
            <a:cxnSpLocks/>
            <a:stCxn id="46" idx="6"/>
            <a:endCxn id="47" idx="6"/>
          </p:cNvCxnSpPr>
          <p:nvPr/>
        </p:nvCxnSpPr>
        <p:spPr>
          <a:xfrm>
            <a:off x="8892326" y="4022096"/>
            <a:ext cx="2001868" cy="126000"/>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45" name="直線コネクタ 44">
            <a:extLst>
              <a:ext uri="{FF2B5EF4-FFF2-40B4-BE49-F238E27FC236}">
                <a16:creationId xmlns:a16="http://schemas.microsoft.com/office/drawing/2014/main" id="{2363DBF1-1B8B-3059-CF90-E30B6BD30DB1}"/>
              </a:ext>
            </a:extLst>
          </p:cNvPr>
          <p:cNvCxnSpPr>
            <a:cxnSpLocks/>
            <a:stCxn id="48" idx="4"/>
            <a:endCxn id="47" idx="4"/>
          </p:cNvCxnSpPr>
          <p:nvPr/>
        </p:nvCxnSpPr>
        <p:spPr>
          <a:xfrm flipV="1">
            <a:off x="10364691" y="4274096"/>
            <a:ext cx="403503" cy="2030916"/>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sp>
        <p:nvSpPr>
          <p:cNvPr id="46" name="円/楕円 45">
            <a:extLst>
              <a:ext uri="{FF2B5EF4-FFF2-40B4-BE49-F238E27FC236}">
                <a16:creationId xmlns:a16="http://schemas.microsoft.com/office/drawing/2014/main" id="{DBB3590A-F763-B81F-74CC-AD43C4A2A8C7}"/>
              </a:ext>
            </a:extLst>
          </p:cNvPr>
          <p:cNvSpPr/>
          <p:nvPr/>
        </p:nvSpPr>
        <p:spPr>
          <a:xfrm>
            <a:off x="8640326" y="3896096"/>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1F41FB9D-D028-24C4-A3A0-3F2FA69E3932}"/>
              </a:ext>
            </a:extLst>
          </p:cNvPr>
          <p:cNvSpPr/>
          <p:nvPr/>
        </p:nvSpPr>
        <p:spPr>
          <a:xfrm>
            <a:off x="10642194" y="4022096"/>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84A9CD64-9AF9-9725-01EB-50316AB25A65}"/>
              </a:ext>
            </a:extLst>
          </p:cNvPr>
          <p:cNvSpPr/>
          <p:nvPr/>
        </p:nvSpPr>
        <p:spPr>
          <a:xfrm>
            <a:off x="10238691" y="6053012"/>
            <a:ext cx="252000" cy="252000"/>
          </a:xfrm>
          <a:prstGeom prst="ellipse">
            <a:avLst/>
          </a:prstGeom>
          <a:solidFill>
            <a:srgbClr val="FFC00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BE9BD8E1-190F-F530-F40D-8C6321F368B0}"/>
              </a:ext>
            </a:extLst>
          </p:cNvPr>
          <p:cNvSpPr txBox="1"/>
          <p:nvPr/>
        </p:nvSpPr>
        <p:spPr>
          <a:xfrm>
            <a:off x="1401074" y="6403571"/>
            <a:ext cx="1850186" cy="369332"/>
          </a:xfrm>
          <a:prstGeom prst="rect">
            <a:avLst/>
          </a:prstGeom>
          <a:noFill/>
        </p:spPr>
        <p:txBody>
          <a:bodyPr wrap="none" rtlCol="0">
            <a:spAutoFit/>
          </a:bodyPr>
          <a:lstStyle/>
          <a:p>
            <a:r>
              <a:rPr kumimoji="1" lang="en-US" altLang="ja-JP" dirty="0"/>
              <a:t>Near and Sharp</a:t>
            </a:r>
            <a:endParaRPr kumimoji="1" lang="ja-JP" altLang="en-US"/>
          </a:p>
        </p:txBody>
      </p:sp>
      <p:sp>
        <p:nvSpPr>
          <p:cNvPr id="58" name="テキスト ボックス 57">
            <a:extLst>
              <a:ext uri="{FF2B5EF4-FFF2-40B4-BE49-F238E27FC236}">
                <a16:creationId xmlns:a16="http://schemas.microsoft.com/office/drawing/2014/main" id="{D387F18F-8FEC-F847-3E93-41708835164E}"/>
              </a:ext>
            </a:extLst>
          </p:cNvPr>
          <p:cNvSpPr txBox="1"/>
          <p:nvPr/>
        </p:nvSpPr>
        <p:spPr>
          <a:xfrm>
            <a:off x="5565472" y="6408164"/>
            <a:ext cx="1260281" cy="369332"/>
          </a:xfrm>
          <a:prstGeom prst="rect">
            <a:avLst/>
          </a:prstGeom>
          <a:noFill/>
        </p:spPr>
        <p:txBody>
          <a:bodyPr wrap="none" rtlCol="0">
            <a:spAutoFit/>
          </a:bodyPr>
          <a:lstStyle/>
          <a:p>
            <a:r>
              <a:rPr lang="en-US" altLang="ja-JP" dirty="0"/>
              <a:t>Not </a:t>
            </a:r>
            <a:r>
              <a:rPr kumimoji="1" lang="en-US" altLang="ja-JP" dirty="0"/>
              <a:t>Sharp</a:t>
            </a:r>
            <a:endParaRPr kumimoji="1" lang="ja-JP" altLang="en-US"/>
          </a:p>
        </p:txBody>
      </p:sp>
      <p:sp>
        <p:nvSpPr>
          <p:cNvPr id="67" name="テキスト ボックス 66">
            <a:extLst>
              <a:ext uri="{FF2B5EF4-FFF2-40B4-BE49-F238E27FC236}">
                <a16:creationId xmlns:a16="http://schemas.microsoft.com/office/drawing/2014/main" id="{CDF45B54-EBA3-A8E6-25DF-63245036214D}"/>
              </a:ext>
            </a:extLst>
          </p:cNvPr>
          <p:cNvSpPr txBox="1"/>
          <p:nvPr/>
        </p:nvSpPr>
        <p:spPr>
          <a:xfrm>
            <a:off x="8661893" y="6389879"/>
            <a:ext cx="2696572" cy="369332"/>
          </a:xfrm>
          <a:prstGeom prst="rect">
            <a:avLst/>
          </a:prstGeom>
          <a:noFill/>
        </p:spPr>
        <p:txBody>
          <a:bodyPr wrap="none" rtlCol="0">
            <a:spAutoFit/>
          </a:bodyPr>
          <a:lstStyle/>
          <a:p>
            <a:r>
              <a:rPr kumimoji="1" lang="en-US" altLang="ja-JP" dirty="0"/>
              <a:t>Each vertex is far away.</a:t>
            </a:r>
            <a:endParaRPr kumimoji="1" lang="ja-JP" altLang="en-US"/>
          </a:p>
        </p:txBody>
      </p:sp>
      <p:sp>
        <p:nvSpPr>
          <p:cNvPr id="75" name="フリーフォーム 74">
            <a:extLst>
              <a:ext uri="{FF2B5EF4-FFF2-40B4-BE49-F238E27FC236}">
                <a16:creationId xmlns:a16="http://schemas.microsoft.com/office/drawing/2014/main" id="{ECBD77E9-56E2-D8BD-2EF3-85BB485A9F4F}"/>
              </a:ext>
            </a:extLst>
          </p:cNvPr>
          <p:cNvSpPr/>
          <p:nvPr/>
        </p:nvSpPr>
        <p:spPr>
          <a:xfrm>
            <a:off x="5319132" y="5341434"/>
            <a:ext cx="1550019" cy="735981"/>
          </a:xfrm>
          <a:custGeom>
            <a:avLst/>
            <a:gdLst>
              <a:gd name="connsiteX0" fmla="*/ 0 w 1550019"/>
              <a:gd name="connsiteY0" fmla="*/ 0 h 735981"/>
              <a:gd name="connsiteX1" fmla="*/ 802888 w 1550019"/>
              <a:gd name="connsiteY1" fmla="*/ 133815 h 735981"/>
              <a:gd name="connsiteX2" fmla="*/ 1550019 w 1550019"/>
              <a:gd name="connsiteY2" fmla="*/ 735981 h 735981"/>
            </a:gdLst>
            <a:ahLst/>
            <a:cxnLst>
              <a:cxn ang="0">
                <a:pos x="connsiteX0" y="connsiteY0"/>
              </a:cxn>
              <a:cxn ang="0">
                <a:pos x="connsiteX1" y="connsiteY1"/>
              </a:cxn>
              <a:cxn ang="0">
                <a:pos x="connsiteX2" y="connsiteY2"/>
              </a:cxn>
            </a:cxnLst>
            <a:rect l="l" t="t" r="r" b="b"/>
            <a:pathLst>
              <a:path w="1550019" h="735981">
                <a:moveTo>
                  <a:pt x="0" y="0"/>
                </a:moveTo>
                <a:cubicBezTo>
                  <a:pt x="272276" y="5576"/>
                  <a:pt x="544552" y="11152"/>
                  <a:pt x="802888" y="133815"/>
                </a:cubicBezTo>
                <a:cubicBezTo>
                  <a:pt x="1061224" y="256478"/>
                  <a:pt x="1458951" y="572430"/>
                  <a:pt x="1550019" y="735981"/>
                </a:cubicBezTo>
              </a:path>
            </a:pathLst>
          </a:cu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a:extLst>
              <a:ext uri="{FF2B5EF4-FFF2-40B4-BE49-F238E27FC236}">
                <a16:creationId xmlns:a16="http://schemas.microsoft.com/office/drawing/2014/main" id="{CEF352C1-49FD-5CB7-E73A-6F9CD2BB729C}"/>
              </a:ext>
            </a:extLst>
          </p:cNvPr>
          <p:cNvSpPr/>
          <p:nvPr/>
        </p:nvSpPr>
        <p:spPr>
          <a:xfrm>
            <a:off x="8773508" y="4038604"/>
            <a:ext cx="1676744" cy="2163336"/>
          </a:xfrm>
          <a:custGeom>
            <a:avLst/>
            <a:gdLst>
              <a:gd name="connsiteX0" fmla="*/ 0 w 1676744"/>
              <a:gd name="connsiteY0" fmla="*/ 0 h 2163336"/>
              <a:gd name="connsiteX1" fmla="*/ 1449658 w 1676744"/>
              <a:gd name="connsiteY1" fmla="*/ 512956 h 2163336"/>
              <a:gd name="connsiteX2" fmla="*/ 1616927 w 1676744"/>
              <a:gd name="connsiteY2" fmla="*/ 2163336 h 2163336"/>
            </a:gdLst>
            <a:ahLst/>
            <a:cxnLst>
              <a:cxn ang="0">
                <a:pos x="connsiteX0" y="connsiteY0"/>
              </a:cxn>
              <a:cxn ang="0">
                <a:pos x="connsiteX1" y="connsiteY1"/>
              </a:cxn>
              <a:cxn ang="0">
                <a:pos x="connsiteX2" y="connsiteY2"/>
              </a:cxn>
            </a:cxnLst>
            <a:rect l="l" t="t" r="r" b="b"/>
            <a:pathLst>
              <a:path w="1676744" h="2163336">
                <a:moveTo>
                  <a:pt x="0" y="0"/>
                </a:moveTo>
                <a:cubicBezTo>
                  <a:pt x="590085" y="76200"/>
                  <a:pt x="1180170" y="152400"/>
                  <a:pt x="1449658" y="512956"/>
                </a:cubicBezTo>
                <a:cubicBezTo>
                  <a:pt x="1719146" y="873512"/>
                  <a:pt x="1711712" y="1934736"/>
                  <a:pt x="1616927" y="2163336"/>
                </a:cubicBezTo>
              </a:path>
            </a:pathLst>
          </a:cu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a:extLst>
              <a:ext uri="{FF2B5EF4-FFF2-40B4-BE49-F238E27FC236}">
                <a16:creationId xmlns:a16="http://schemas.microsoft.com/office/drawing/2014/main" id="{F0052EBD-1D8A-51FB-A841-6802C7F983B9}"/>
              </a:ext>
            </a:extLst>
          </p:cNvPr>
          <p:cNvSpPr/>
          <p:nvPr/>
        </p:nvSpPr>
        <p:spPr>
          <a:xfrm>
            <a:off x="1625585" y="5132387"/>
            <a:ext cx="891499" cy="945028"/>
          </a:xfrm>
          <a:custGeom>
            <a:avLst/>
            <a:gdLst>
              <a:gd name="connsiteX0" fmla="*/ 0 w 1676744"/>
              <a:gd name="connsiteY0" fmla="*/ 0 h 2163336"/>
              <a:gd name="connsiteX1" fmla="*/ 1449658 w 1676744"/>
              <a:gd name="connsiteY1" fmla="*/ 512956 h 2163336"/>
              <a:gd name="connsiteX2" fmla="*/ 1616927 w 1676744"/>
              <a:gd name="connsiteY2" fmla="*/ 2163336 h 2163336"/>
            </a:gdLst>
            <a:ahLst/>
            <a:cxnLst>
              <a:cxn ang="0">
                <a:pos x="connsiteX0" y="connsiteY0"/>
              </a:cxn>
              <a:cxn ang="0">
                <a:pos x="connsiteX1" y="connsiteY1"/>
              </a:cxn>
              <a:cxn ang="0">
                <a:pos x="connsiteX2" y="connsiteY2"/>
              </a:cxn>
            </a:cxnLst>
            <a:rect l="l" t="t" r="r" b="b"/>
            <a:pathLst>
              <a:path w="1676744" h="2163336">
                <a:moveTo>
                  <a:pt x="0" y="0"/>
                </a:moveTo>
                <a:cubicBezTo>
                  <a:pt x="590085" y="76200"/>
                  <a:pt x="1180170" y="152400"/>
                  <a:pt x="1449658" y="512956"/>
                </a:cubicBezTo>
                <a:cubicBezTo>
                  <a:pt x="1719146" y="873512"/>
                  <a:pt x="1711712" y="1934736"/>
                  <a:pt x="1616927" y="2163336"/>
                </a:cubicBezTo>
              </a:path>
            </a:pathLst>
          </a:cu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乗算記号 77">
            <a:extLst>
              <a:ext uri="{FF2B5EF4-FFF2-40B4-BE49-F238E27FC236}">
                <a16:creationId xmlns:a16="http://schemas.microsoft.com/office/drawing/2014/main" id="{DA2BAB02-7240-3031-A2D9-767ED99FB81C}"/>
              </a:ext>
            </a:extLst>
          </p:cNvPr>
          <p:cNvSpPr/>
          <p:nvPr/>
        </p:nvSpPr>
        <p:spPr>
          <a:xfrm>
            <a:off x="813390" y="6181211"/>
            <a:ext cx="767488" cy="767488"/>
          </a:xfrm>
          <a:prstGeom prst="mathMultiply">
            <a:avLst>
              <a:gd name="adj1" fmla="val 133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ドーナツ 78">
            <a:extLst>
              <a:ext uri="{FF2B5EF4-FFF2-40B4-BE49-F238E27FC236}">
                <a16:creationId xmlns:a16="http://schemas.microsoft.com/office/drawing/2014/main" id="{6197F53B-1313-0A9F-AAEB-0AB15312DF79}"/>
              </a:ext>
            </a:extLst>
          </p:cNvPr>
          <p:cNvSpPr/>
          <p:nvPr/>
        </p:nvSpPr>
        <p:spPr>
          <a:xfrm>
            <a:off x="5022740" y="6342193"/>
            <a:ext cx="468756" cy="468756"/>
          </a:xfrm>
          <a:prstGeom prst="donut">
            <a:avLst>
              <a:gd name="adj" fmla="val 14911"/>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ドーナツ 80">
            <a:extLst>
              <a:ext uri="{FF2B5EF4-FFF2-40B4-BE49-F238E27FC236}">
                <a16:creationId xmlns:a16="http://schemas.microsoft.com/office/drawing/2014/main" id="{A98A7BA4-E8E5-EBB4-B15D-5CB21FD2B758}"/>
              </a:ext>
            </a:extLst>
          </p:cNvPr>
          <p:cNvSpPr/>
          <p:nvPr/>
        </p:nvSpPr>
        <p:spPr>
          <a:xfrm>
            <a:off x="8170847" y="6308740"/>
            <a:ext cx="468756" cy="468756"/>
          </a:xfrm>
          <a:prstGeom prst="donut">
            <a:avLst>
              <a:gd name="adj" fmla="val 14911"/>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2" name="テキスト ボックス 81">
            <a:extLst>
              <a:ext uri="{FF2B5EF4-FFF2-40B4-BE49-F238E27FC236}">
                <a16:creationId xmlns:a16="http://schemas.microsoft.com/office/drawing/2014/main" id="{9F47F643-A197-EC0E-8C89-4ED35D4F5320}"/>
              </a:ext>
            </a:extLst>
          </p:cNvPr>
          <p:cNvSpPr txBox="1"/>
          <p:nvPr/>
        </p:nvSpPr>
        <p:spPr>
          <a:xfrm>
            <a:off x="9407084" y="259532"/>
            <a:ext cx="2722220" cy="1200329"/>
          </a:xfrm>
          <a:prstGeom prst="rect">
            <a:avLst/>
          </a:prstGeom>
          <a:noFill/>
        </p:spPr>
        <p:txBody>
          <a:bodyPr wrap="none" rtlCol="0">
            <a:spAutoFit/>
          </a:bodyPr>
          <a:lstStyle/>
          <a:p>
            <a:pPr marL="342900" indent="-342900">
              <a:buAutoNum type="arabicPeriod"/>
            </a:pPr>
            <a:r>
              <a:rPr kumimoji="1" lang="en-US" altLang="ja-JP" sz="2400" dirty="0">
                <a:solidFill>
                  <a:schemeClr val="bg1">
                    <a:lumMod val="75000"/>
                  </a:schemeClr>
                </a:solidFill>
                <a:latin typeface="Helvetica Light" panose="020B0403020202020204" pitchFamily="34" charset="0"/>
              </a:rPr>
              <a:t>Spaced stems</a:t>
            </a:r>
          </a:p>
          <a:p>
            <a:pPr marL="342900" indent="-342900">
              <a:buAutoNum type="arabicPeriod"/>
            </a:pPr>
            <a:r>
              <a:rPr kumimoji="1" lang="en-US" altLang="ja-JP" sz="2400" dirty="0">
                <a:solidFill>
                  <a:schemeClr val="bg1">
                    <a:lumMod val="75000"/>
                  </a:schemeClr>
                </a:solidFill>
                <a:latin typeface="Helvetica Light" panose="020B0403020202020204" pitchFamily="34" charset="0"/>
              </a:rPr>
              <a:t>Horizontal form</a:t>
            </a:r>
          </a:p>
          <a:p>
            <a:pPr marL="342900" indent="-342900">
              <a:buAutoNum type="arabicPeriod"/>
            </a:pPr>
            <a:r>
              <a:rPr lang="en-US" altLang="ja-JP" sz="2400" b="1" dirty="0">
                <a:latin typeface="Helvetica" pitchFamily="2" charset="0"/>
              </a:rPr>
              <a:t>Smooth curve</a:t>
            </a:r>
            <a:endParaRPr kumimoji="1" lang="ja-JP" altLang="en-US" sz="2400" b="1">
              <a:latin typeface="Helvetica" pitchFamily="2" charset="0"/>
            </a:endParaRPr>
          </a:p>
        </p:txBody>
      </p:sp>
      <p:sp>
        <p:nvSpPr>
          <p:cNvPr id="7" name="テキスト ボックス 6">
            <a:extLst>
              <a:ext uri="{FF2B5EF4-FFF2-40B4-BE49-F238E27FC236}">
                <a16:creationId xmlns:a16="http://schemas.microsoft.com/office/drawing/2014/main" id="{DFA49DEA-E9D9-5629-9118-6D1C51EF4BA9}"/>
              </a:ext>
            </a:extLst>
          </p:cNvPr>
          <p:cNvSpPr txBox="1"/>
          <p:nvPr/>
        </p:nvSpPr>
        <p:spPr>
          <a:xfrm>
            <a:off x="3297711" y="3846993"/>
            <a:ext cx="3451333" cy="461665"/>
          </a:xfrm>
          <a:prstGeom prst="rect">
            <a:avLst/>
          </a:prstGeom>
          <a:noFill/>
        </p:spPr>
        <p:txBody>
          <a:bodyPr wrap="square">
            <a:spAutoFit/>
          </a:bodyPr>
          <a:lstStyle/>
          <a:p>
            <a:r>
              <a:rPr kumimoji="1" lang="en-US" altLang="ja-JP" sz="2400" dirty="0">
                <a:latin typeface="Helvetica Light" panose="020B0403020202020204" pitchFamily="34" charset="0"/>
              </a:rPr>
              <a:t>Gradually when curved</a:t>
            </a:r>
          </a:p>
        </p:txBody>
      </p:sp>
      <p:sp>
        <p:nvSpPr>
          <p:cNvPr id="8" name="右矢印 7">
            <a:extLst>
              <a:ext uri="{FF2B5EF4-FFF2-40B4-BE49-F238E27FC236}">
                <a16:creationId xmlns:a16="http://schemas.microsoft.com/office/drawing/2014/main" id="{7B3CA92C-46DF-2CF7-6F38-8A4C1F59030E}"/>
              </a:ext>
            </a:extLst>
          </p:cNvPr>
          <p:cNvSpPr/>
          <p:nvPr/>
        </p:nvSpPr>
        <p:spPr>
          <a:xfrm>
            <a:off x="6772387" y="3844122"/>
            <a:ext cx="1003831" cy="450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019E706-ACE8-29F3-214F-F91BB319B333}"/>
              </a:ext>
            </a:extLst>
          </p:cNvPr>
          <p:cNvSpPr txBox="1"/>
          <p:nvPr/>
        </p:nvSpPr>
        <p:spPr>
          <a:xfrm>
            <a:off x="282819" y="3617457"/>
            <a:ext cx="2236510" cy="584775"/>
          </a:xfrm>
          <a:prstGeom prst="rect">
            <a:avLst/>
          </a:prstGeom>
          <a:noFill/>
        </p:spPr>
        <p:txBody>
          <a:bodyPr wrap="none" rtlCol="0">
            <a:spAutoFit/>
          </a:bodyPr>
          <a:lstStyle/>
          <a:p>
            <a:r>
              <a:rPr kumimoji="1" lang="ja-JP" altLang="en-US" sz="3200">
                <a:solidFill>
                  <a:schemeClr val="accent6">
                    <a:lumMod val="60000"/>
                    <a:lumOff val="40000"/>
                  </a:schemeClr>
                </a:solidFill>
              </a:rPr>
              <a:t>グラフのず</a:t>
            </a:r>
          </a:p>
        </p:txBody>
      </p:sp>
    </p:spTree>
    <p:extLst>
      <p:ext uri="{BB962C8B-B14F-4D97-AF65-F5344CB8AC3E}">
        <p14:creationId xmlns:p14="http://schemas.microsoft.com/office/powerpoint/2010/main" val="151916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2B151-BCD1-AC7E-5592-93945819067C}"/>
              </a:ext>
            </a:extLst>
          </p:cNvPr>
          <p:cNvSpPr>
            <a:spLocks noGrp="1"/>
          </p:cNvSpPr>
          <p:nvPr>
            <p:ph type="title"/>
          </p:nvPr>
        </p:nvSpPr>
        <p:spPr/>
        <p:txBody>
          <a:bodyPr/>
          <a:lstStyle/>
          <a:p>
            <a:r>
              <a:rPr kumimoji="1" lang="en-US" altLang="ja-JP" dirty="0"/>
              <a:t>3.3. Smooth Stem Generation</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CE7C900-6E0F-9D4A-C7AC-AF0CE5EE8F13}"/>
                  </a:ext>
                </a:extLst>
              </p:cNvPr>
              <p:cNvSpPr>
                <a:spLocks noGrp="1"/>
              </p:cNvSpPr>
              <p:nvPr>
                <p:ph idx="1"/>
              </p:nvPr>
            </p:nvSpPr>
            <p:spPr/>
            <p:txBody>
              <a:bodyPr>
                <a:normAutofit/>
              </a:bodyPr>
              <a:lstStyle/>
              <a:p>
                <a:r>
                  <a:rPr kumimoji="1" lang="en-US" altLang="ja-JP" b="0" dirty="0">
                    <a:latin typeface="Cambria Math" panose="02040503050406030204" pitchFamily="18" charset="0"/>
                  </a:rPr>
                  <a:t>A smooth stem is generated as a </a:t>
                </a:r>
                <a:r>
                  <a:rPr kumimoji="1" lang="en-US" altLang="ja-JP" b="0" dirty="0" err="1">
                    <a:latin typeface="Cambria Math" panose="02040503050406030204" pitchFamily="18" charset="0"/>
                  </a:rPr>
                  <a:t>Bézier</a:t>
                </a:r>
                <a:r>
                  <a:rPr kumimoji="1" lang="en-US" altLang="ja-JP" b="0" dirty="0">
                    <a:latin typeface="Cambria Math" panose="02040503050406030204" pitchFamily="18" charset="0"/>
                  </a:rPr>
                  <a:t> curve </a:t>
                </a:r>
                <a:r>
                  <a:rPr kumimoji="1" lang="en-US" altLang="ja-JP" b="1" dirty="0">
                    <a:latin typeface="Cambria Math" panose="02040503050406030204" pitchFamily="18" charset="0"/>
                  </a:rPr>
                  <a:t>P</a:t>
                </a:r>
                <a:r>
                  <a:rPr kumimoji="1" lang="en-US" altLang="ja-JP" b="0" dirty="0">
                    <a:latin typeface="Cambria Math" panose="02040503050406030204" pitchFamily="18" charset="0"/>
                  </a:rPr>
                  <a:t>(t) from the explored graph path. </a:t>
                </a:r>
              </a:p>
              <a:p>
                <a:r>
                  <a:rPr kumimoji="1" lang="en-US" altLang="ja-JP" b="0" dirty="0">
                    <a:latin typeface="Cambria Math" panose="02040503050406030204" pitchFamily="18" charset="0"/>
                  </a:rPr>
                  <a:t>loses the sharp curvature of the graph path </a:t>
                </a:r>
              </a:p>
              <a:p>
                <a:r>
                  <a:rPr kumimoji="1" lang="en-US" altLang="ja-JP" b="0" dirty="0">
                    <a:latin typeface="Cambria Math" panose="02040503050406030204" pitchFamily="18" charset="0"/>
                  </a:rPr>
                  <a:t>Our method avoids this defect by adding the control points at the midpoint of each edge</a:t>
                </a:r>
              </a:p>
              <a:p>
                <a14:m>
                  <m:oMath xmlns:m="http://schemas.openxmlformats.org/officeDocument/2006/math">
                    <m:r>
                      <a:rPr kumimoji="1" lang="en-US" altLang="ja-JP" b="0" i="1" smtClean="0">
                        <a:latin typeface="Cambria Math" panose="02040503050406030204" pitchFamily="18" charset="0"/>
                      </a:rPr>
                      <m:t>𝑝</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 </m:t>
                    </m:r>
                    <m:nary>
                      <m:naryPr>
                        <m:chr m:val="∑"/>
                        <m:ctrlPr>
                          <a:rPr kumimoji="1" lang="en-US" altLang="ja-JP" b="0" i="1" smtClean="0">
                            <a:latin typeface="Cambria Math" panose="02040503050406030204" pitchFamily="18" charset="0"/>
                          </a:rPr>
                        </m:ctrlPr>
                      </m:naryPr>
                      <m:sub>
                        <m:r>
                          <m:rPr>
                            <m:brk m:alnAt="23"/>
                          </m:rPr>
                          <a:rPr kumimoji="1" lang="en-US" altLang="ja-JP" b="0" i="1" smtClean="0">
                            <a:latin typeface="Cambria Math" panose="02040503050406030204" pitchFamily="18" charset="0"/>
                          </a:rPr>
                          <m:t>𝑘</m:t>
                        </m:r>
                        <m:r>
                          <a:rPr kumimoji="1" lang="en-US" altLang="ja-JP" b="0" i="1" smtClean="0">
                            <a:latin typeface="Cambria Math" panose="02040503050406030204" pitchFamily="18" charset="0"/>
                          </a:rPr>
                          <m:t>=1</m:t>
                        </m:r>
                      </m:sub>
                      <m:sup>
                        <m:r>
                          <a:rPr kumimoji="1" lang="en-US" altLang="ja-JP" b="0" i="1" smtClean="0">
                            <a:latin typeface="Cambria Math" panose="02040503050406030204" pitchFamily="18" charset="0"/>
                          </a:rPr>
                          <m:t>2</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𝑁</m:t>
                            </m:r>
                          </m:e>
                          <m:sup>
                            <m:r>
                              <a:rPr kumimoji="1" lang="en-US" altLang="ja-JP" b="0" i="1" smtClean="0">
                                <a:latin typeface="Cambria Math" panose="02040503050406030204" pitchFamily="18" charset="0"/>
                              </a:rPr>
                              <m:t>𝐺</m:t>
                            </m:r>
                          </m:sup>
                        </m:sSup>
                      </m:sup>
                      <m:e>
                        <m:sSub>
                          <m:sSubPr>
                            <m:ctrlPr>
                              <a:rPr kumimoji="1" lang="en-US" altLang="ja-JP" b="0" i="1" smtClean="0">
                                <a:latin typeface="Cambria Math" panose="02040503050406030204" pitchFamily="18" charset="0"/>
                              </a:rPr>
                            </m:ctrlPr>
                          </m:sSubPr>
                          <m:e>
                            <m:sPre>
                              <m:sPrePr>
                                <m:ctrlPr>
                                  <a:rPr kumimoji="1" lang="en-US" altLang="ja-JP" b="0" i="1" smtClean="0">
                                    <a:latin typeface="Cambria Math" panose="02040503050406030204" pitchFamily="18" charset="0"/>
                                  </a:rPr>
                                </m:ctrlPr>
                              </m:sPrePr>
                              <m:sub>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𝑁</m:t>
                                    </m:r>
                                  </m:e>
                                  <m:sup>
                                    <m:r>
                                      <a:rPr kumimoji="1" lang="en-US" altLang="ja-JP" b="0" i="1" smtClean="0">
                                        <a:latin typeface="Cambria Math" panose="02040503050406030204" pitchFamily="18" charset="0"/>
                                      </a:rPr>
                                      <m:t>𝐺</m:t>
                                    </m:r>
                                  </m:sup>
                                </m:sSup>
                              </m:sub>
                              <m:sup/>
                              <m:e>
                                <m:r>
                                  <a:rPr lang="en-US" altLang="ja-JP" b="0" i="1" smtClean="0">
                                    <a:latin typeface="Cambria Math" panose="02040503050406030204" pitchFamily="18" charset="0"/>
                                  </a:rPr>
                                  <m:t>𝐶</m:t>
                                </m:r>
                              </m:e>
                            </m:sPre>
                          </m:e>
                          <m:sub>
                            <m:r>
                              <a:rPr lang="en-US" altLang="ja-JP" b="0" i="1" smtClean="0">
                                <a:latin typeface="Cambria Math" panose="02040503050406030204" pitchFamily="18" charset="0"/>
                              </a:rPr>
                              <m:t>𝑘</m:t>
                            </m:r>
                          </m:sub>
                        </m:sSub>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𝑡</m:t>
                            </m:r>
                          </m:e>
                          <m:sup>
                            <m:r>
                              <a:rPr kumimoji="1" lang="en-US" altLang="ja-JP" b="0" i="1" smtClean="0">
                                <a:latin typeface="Cambria Math" panose="02040503050406030204" pitchFamily="18" charset="0"/>
                              </a:rPr>
                              <m:t>𝑘</m:t>
                            </m:r>
                          </m:sup>
                        </m:sSup>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rPr>
                                  <m:t>𝑡</m:t>
                                </m:r>
                              </m:e>
                            </m:d>
                          </m:e>
                          <m:sup>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𝑁</m:t>
                                </m:r>
                              </m:e>
                              <m:sup>
                                <m:r>
                                  <a:rPr kumimoji="1" lang="en-US" altLang="ja-JP" b="0" i="1" smtClean="0">
                                    <a:latin typeface="Cambria Math" panose="02040503050406030204" pitchFamily="18" charset="0"/>
                                  </a:rPr>
                                  <m:t>𝐺</m:t>
                                </m:r>
                              </m:sup>
                            </m:sSup>
                          </m:sup>
                        </m:sSup>
                        <m:sSub>
                          <m:sSubPr>
                            <m:ctrlPr>
                              <a:rPr kumimoji="1" lang="en-US" altLang="ja-JP" b="0" i="1" smtClean="0">
                                <a:latin typeface="Cambria Math" panose="02040503050406030204" pitchFamily="18" charset="0"/>
                              </a:rPr>
                            </m:ctrlPr>
                          </m:sSubPr>
                          <m:e>
                            <m:r>
                              <a:rPr kumimoji="1" lang="en-US" altLang="ja-JP" b="1" i="1" smtClean="0">
                                <a:latin typeface="Cambria Math" panose="02040503050406030204" pitchFamily="18" charset="0"/>
                              </a:rPr>
                              <m:t>𝒃</m:t>
                            </m:r>
                          </m:e>
                          <m:sub>
                            <m:r>
                              <a:rPr kumimoji="1" lang="en-US" altLang="ja-JP" b="0" i="1" smtClean="0">
                                <a:latin typeface="Cambria Math" panose="02040503050406030204" pitchFamily="18" charset="0"/>
                              </a:rPr>
                              <m:t>𝑘</m:t>
                            </m:r>
                          </m:sub>
                        </m:sSub>
                        <m:r>
                          <a:rPr kumimoji="1" lang="en-US" altLang="ja-JP" b="0" i="1" smtClean="0">
                            <a:latin typeface="Cambria Math" panose="02040503050406030204" pitchFamily="18" charset="0"/>
                          </a:rPr>
                          <m:t> </m:t>
                        </m:r>
                      </m:e>
                    </m:nary>
                  </m:oMath>
                </a14:m>
                <a:endParaRPr kumimoji="1" lang="en-US" altLang="ja-JP" dirty="0"/>
              </a:p>
              <a:p>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1" i="1" smtClean="0">
                            <a:latin typeface="Cambria Math" panose="02040503050406030204" pitchFamily="18" charset="0"/>
                          </a:rPr>
                          <m:t>𝒃</m:t>
                        </m:r>
                      </m:e>
                      <m:sub>
                        <m:r>
                          <a:rPr kumimoji="1" lang="en-US" altLang="ja-JP" b="0" i="1" smtClean="0">
                            <a:latin typeface="Cambria Math" panose="02040503050406030204" pitchFamily="18" charset="0"/>
                          </a:rPr>
                          <m:t>𝑘</m:t>
                        </m:r>
                      </m:sub>
                    </m:sSub>
                    <m:r>
                      <a:rPr kumimoji="1" lang="en-US" altLang="ja-JP" b="0" i="1" smtClean="0">
                        <a:latin typeface="Cambria Math" panose="02040503050406030204" pitchFamily="18" charset="0"/>
                      </a:rPr>
                      <m:t> =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𝑣</m:t>
                        </m:r>
                      </m:e>
                      <m:sub>
                        <m:d>
                          <m:dPr>
                            <m:begChr m:val="⌊"/>
                            <m:endChr m:val="⌋"/>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𝑘</m:t>
                            </m:r>
                            <m:r>
                              <a:rPr kumimoji="1" lang="en-US" altLang="ja-JP" b="0" i="1" smtClean="0">
                                <a:latin typeface="Cambria Math" panose="02040503050406030204" pitchFamily="18" charset="0"/>
                              </a:rPr>
                              <m:t>/2</m:t>
                            </m:r>
                          </m:e>
                        </m:d>
                      </m:sub>
                    </m:sSub>
                  </m:oMath>
                </a14:m>
                <a:endParaRPr kumimoji="1" lang="ja-JP" altLang="en-US"/>
              </a:p>
            </p:txBody>
          </p:sp>
        </mc:Choice>
        <mc:Fallback xmlns="">
          <p:sp>
            <p:nvSpPr>
              <p:cNvPr id="3" name="コンテンツ プレースホルダー 2">
                <a:extLst>
                  <a:ext uri="{FF2B5EF4-FFF2-40B4-BE49-F238E27FC236}">
                    <a16:creationId xmlns:a16="http://schemas.microsoft.com/office/drawing/2014/main" id="{1CE7C900-6E0F-9D4A-C7AC-AF0CE5EE8F13}"/>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ja-JP" altLang="en-US">
                    <a:noFill/>
                  </a:rPr>
                  <a:t> </a:t>
                </a:r>
              </a:p>
            </p:txBody>
          </p:sp>
        </mc:Fallback>
      </mc:AlternateContent>
      <p:pic>
        <p:nvPicPr>
          <p:cNvPr id="5" name="図 4" descr="ダイアグラム&#10;&#10;自動的に生成された説明">
            <a:extLst>
              <a:ext uri="{FF2B5EF4-FFF2-40B4-BE49-F238E27FC236}">
                <a16:creationId xmlns:a16="http://schemas.microsoft.com/office/drawing/2014/main" id="{BEDCEF39-124E-D018-B9A0-C98C364694F1}"/>
              </a:ext>
            </a:extLst>
          </p:cNvPr>
          <p:cNvPicPr>
            <a:picLocks noChangeAspect="1"/>
          </p:cNvPicPr>
          <p:nvPr/>
        </p:nvPicPr>
        <p:blipFill>
          <a:blip r:embed="rId4"/>
          <a:stretch>
            <a:fillRect/>
          </a:stretch>
        </p:blipFill>
        <p:spPr>
          <a:xfrm>
            <a:off x="6540500" y="3949700"/>
            <a:ext cx="5651500" cy="2908300"/>
          </a:xfrm>
          <a:prstGeom prst="rect">
            <a:avLst/>
          </a:prstGeom>
        </p:spPr>
      </p:pic>
      <p:sp>
        <p:nvSpPr>
          <p:cNvPr id="6" name="テキスト ボックス 5">
            <a:extLst>
              <a:ext uri="{FF2B5EF4-FFF2-40B4-BE49-F238E27FC236}">
                <a16:creationId xmlns:a16="http://schemas.microsoft.com/office/drawing/2014/main" id="{427F678F-1F21-1D2A-C70A-95C06D0CFA9F}"/>
              </a:ext>
            </a:extLst>
          </p:cNvPr>
          <p:cNvSpPr txBox="1"/>
          <p:nvPr/>
        </p:nvSpPr>
        <p:spPr>
          <a:xfrm>
            <a:off x="9212736" y="259532"/>
            <a:ext cx="2722220" cy="1200329"/>
          </a:xfrm>
          <a:prstGeom prst="rect">
            <a:avLst/>
          </a:prstGeom>
          <a:noFill/>
        </p:spPr>
        <p:txBody>
          <a:bodyPr wrap="none" rtlCol="0">
            <a:spAutoFit/>
          </a:bodyPr>
          <a:lstStyle/>
          <a:p>
            <a:pPr marL="342900" indent="-342900">
              <a:buAutoNum type="arabicPeriod"/>
            </a:pPr>
            <a:r>
              <a:rPr kumimoji="1" lang="en-US" altLang="ja-JP" sz="2400" dirty="0">
                <a:solidFill>
                  <a:schemeClr val="bg1">
                    <a:lumMod val="75000"/>
                  </a:schemeClr>
                </a:solidFill>
                <a:latin typeface="Helvetica Light" panose="020B0403020202020204" pitchFamily="34" charset="0"/>
              </a:rPr>
              <a:t>Spaced stems</a:t>
            </a:r>
          </a:p>
          <a:p>
            <a:pPr marL="342900" indent="-342900">
              <a:buAutoNum type="arabicPeriod"/>
            </a:pPr>
            <a:r>
              <a:rPr kumimoji="1" lang="en-US" altLang="ja-JP" sz="2400" dirty="0">
                <a:solidFill>
                  <a:schemeClr val="bg1">
                    <a:lumMod val="75000"/>
                  </a:schemeClr>
                </a:solidFill>
                <a:latin typeface="Helvetica Light" panose="020B0403020202020204" pitchFamily="34" charset="0"/>
              </a:rPr>
              <a:t>Horizontal form</a:t>
            </a:r>
          </a:p>
          <a:p>
            <a:pPr marL="342900" indent="-342900">
              <a:buAutoNum type="arabicPeriod"/>
            </a:pPr>
            <a:r>
              <a:rPr lang="en-US" altLang="ja-JP" sz="2400" b="1" dirty="0">
                <a:latin typeface="Helvetica" pitchFamily="2" charset="0"/>
              </a:rPr>
              <a:t>Smooth curve</a:t>
            </a:r>
            <a:endParaRPr kumimoji="1" lang="ja-JP" altLang="en-US" sz="2400" b="1">
              <a:latin typeface="Helvetica" pitchFamily="2" charset="0"/>
            </a:endParaRPr>
          </a:p>
        </p:txBody>
      </p:sp>
    </p:spTree>
    <p:extLst>
      <p:ext uri="{BB962C8B-B14F-4D97-AF65-F5344CB8AC3E}">
        <p14:creationId xmlns:p14="http://schemas.microsoft.com/office/powerpoint/2010/main" val="322345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46F32D-1B81-3E95-38EF-70E151D08DCB}"/>
              </a:ext>
            </a:extLst>
          </p:cNvPr>
          <p:cNvSpPr>
            <a:spLocks noGrp="1"/>
          </p:cNvSpPr>
          <p:nvPr>
            <p:ph type="title"/>
          </p:nvPr>
        </p:nvSpPr>
        <p:spPr/>
        <p:txBody>
          <a:bodyPr>
            <a:normAutofit/>
          </a:bodyPr>
          <a:lstStyle/>
          <a:p>
            <a:r>
              <a:rPr lang="en-US" altLang="ja-JP" dirty="0"/>
              <a:t>4</a:t>
            </a:r>
            <a:r>
              <a:rPr kumimoji="1" lang="en-US" altLang="ja-JP" dirty="0"/>
              <a:t>.1. Side Shoot Generation </a:t>
            </a:r>
            <a:r>
              <a:rPr lang="en-US" altLang="ja-JP" dirty="0"/>
              <a:t>(</a:t>
            </a:r>
            <a:r>
              <a:rPr lang="en-US" altLang="ja-JP" i="1" dirty="0">
                <a:effectLst/>
                <a:latin typeface="Helvetica" pitchFamily="2" charset="0"/>
              </a:rPr>
              <a:t>Occurrence Position</a:t>
            </a:r>
            <a:r>
              <a:rPr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FBDE5604-5385-0214-33D2-729527B335E9}"/>
              </a:ext>
            </a:extLst>
          </p:cNvPr>
          <p:cNvSpPr>
            <a:spLocks noGrp="1"/>
          </p:cNvSpPr>
          <p:nvPr>
            <p:ph idx="1"/>
          </p:nvPr>
        </p:nvSpPr>
        <p:spPr/>
        <p:txBody>
          <a:bodyPr/>
          <a:lstStyle/>
          <a:p>
            <a:r>
              <a:rPr kumimoji="1" lang="ja-JP" altLang="en-US"/>
              <a:t>以下の３つの条件を満たすところから</a:t>
            </a:r>
            <a:r>
              <a:rPr kumimoji="1" lang="en-US" altLang="ja-JP" dirty="0"/>
              <a:t>sideshoot</a:t>
            </a:r>
            <a:r>
              <a:rPr kumimoji="1" lang="ja-JP" altLang="en-US"/>
              <a:t>がでる</a:t>
            </a:r>
            <a:endParaRPr kumimoji="1" lang="en-US" altLang="ja-JP" dirty="0"/>
          </a:p>
          <a:p>
            <a:pPr lvl="1"/>
            <a:r>
              <a:rPr kumimoji="1" lang="ja-JP" altLang="en-US"/>
              <a:t>枝の先端から</a:t>
            </a:r>
            <a:r>
              <a:rPr kumimoji="1" lang="en-US" altLang="ja-JP" dirty="0"/>
              <a:t> n%</a:t>
            </a:r>
            <a:r>
              <a:rPr kumimoji="1" lang="ja-JP" altLang="en-US"/>
              <a:t>（</a:t>
            </a:r>
            <a:r>
              <a:rPr kumimoji="1" lang="en-US" altLang="ja-JP" dirty="0"/>
              <a:t>n = user </a:t>
            </a:r>
            <a:r>
              <a:rPr kumimoji="1" lang="en-US" altLang="ja-JP" dirty="0" err="1"/>
              <a:t>difine</a:t>
            </a:r>
            <a:r>
              <a:rPr kumimoji="1" lang="ja-JP" altLang="en-US"/>
              <a:t>）</a:t>
            </a:r>
            <a:endParaRPr kumimoji="1" lang="en-US" altLang="ja-JP" dirty="0"/>
          </a:p>
          <a:p>
            <a:pPr lvl="1"/>
            <a:r>
              <a:rPr kumimoji="1" lang="en-US" altLang="ja-JP" dirty="0"/>
              <a:t>Smooth</a:t>
            </a:r>
            <a:r>
              <a:rPr kumimoji="1" lang="ja-JP" altLang="en-US"/>
              <a:t> </a:t>
            </a:r>
            <a:r>
              <a:rPr kumimoji="1" lang="en-US" altLang="ja-JP" dirty="0"/>
              <a:t>stem</a:t>
            </a:r>
            <a:r>
              <a:rPr kumimoji="1" lang="ja-JP" altLang="en-US"/>
              <a:t> のなかで</a:t>
            </a:r>
            <a:r>
              <a:rPr kumimoji="1" lang="en-US" altLang="ja-JP" dirty="0"/>
              <a:t> </a:t>
            </a:r>
            <a:r>
              <a:rPr kumimoji="1" lang="en-US" altLang="ja-JP" dirty="0" err="1"/>
              <a:t>Elv</a:t>
            </a:r>
            <a:r>
              <a:rPr kumimoji="1" lang="en-US" altLang="ja-JP" dirty="0"/>
              <a:t> constraint </a:t>
            </a:r>
            <a:r>
              <a:rPr kumimoji="1" lang="ja-JP" altLang="en-US"/>
              <a:t>を満たす</a:t>
            </a:r>
            <a:endParaRPr kumimoji="1" lang="en-US" altLang="ja-JP" dirty="0"/>
          </a:p>
          <a:p>
            <a:pPr lvl="1"/>
            <a:r>
              <a:rPr lang="ja-JP" altLang="en-US"/>
              <a:t>らんだむ</a:t>
            </a:r>
            <a:r>
              <a:rPr lang="en-US" altLang="ja-JP" dirty="0"/>
              <a:t>value</a:t>
            </a:r>
          </a:p>
          <a:p>
            <a:pPr lvl="1"/>
            <a:endParaRPr lang="en-US" altLang="ja-JP" dirty="0"/>
          </a:p>
          <a:p>
            <a:pPr lvl="1"/>
            <a:endParaRPr lang="en-US" altLang="ja-JP" dirty="0"/>
          </a:p>
          <a:p>
            <a:endParaRPr kumimoji="1" lang="en-US" altLang="ja-JP" dirty="0"/>
          </a:p>
          <a:p>
            <a:r>
              <a:rPr lang="ja-JP" altLang="en-US"/>
              <a:t>先端は壁がない方にランダムに上向きででる</a:t>
            </a:r>
            <a:endParaRPr kumimoji="1" lang="en-US" altLang="ja-JP" dirty="0"/>
          </a:p>
          <a:p>
            <a:pPr marL="457200" lvl="1" indent="0">
              <a:buNone/>
            </a:pPr>
            <a:endParaRPr kumimoji="1" lang="ja-JP" altLang="en-US"/>
          </a:p>
        </p:txBody>
      </p:sp>
      <p:sp>
        <p:nvSpPr>
          <p:cNvPr id="4" name="正方形/長方形 3">
            <a:extLst>
              <a:ext uri="{FF2B5EF4-FFF2-40B4-BE49-F238E27FC236}">
                <a16:creationId xmlns:a16="http://schemas.microsoft.com/office/drawing/2014/main" id="{7D568232-FA90-50A7-4598-F7F41C71A097}"/>
              </a:ext>
            </a:extLst>
          </p:cNvPr>
          <p:cNvSpPr/>
          <p:nvPr/>
        </p:nvSpPr>
        <p:spPr>
          <a:xfrm>
            <a:off x="8571518" y="4796287"/>
            <a:ext cx="3498562" cy="18971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図</a:t>
            </a:r>
          </a:p>
        </p:txBody>
      </p:sp>
      <p:sp>
        <p:nvSpPr>
          <p:cNvPr id="5" name="正方形/長方形 4">
            <a:extLst>
              <a:ext uri="{FF2B5EF4-FFF2-40B4-BE49-F238E27FC236}">
                <a16:creationId xmlns:a16="http://schemas.microsoft.com/office/drawing/2014/main" id="{720BF5AD-DD30-C7CF-458B-E87D60DCD441}"/>
              </a:ext>
            </a:extLst>
          </p:cNvPr>
          <p:cNvSpPr/>
          <p:nvPr/>
        </p:nvSpPr>
        <p:spPr>
          <a:xfrm>
            <a:off x="8571518" y="2359670"/>
            <a:ext cx="3498562" cy="21386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図</a:t>
            </a:r>
          </a:p>
        </p:txBody>
      </p:sp>
    </p:spTree>
    <p:extLst>
      <p:ext uri="{BB962C8B-B14F-4D97-AF65-F5344CB8AC3E}">
        <p14:creationId xmlns:p14="http://schemas.microsoft.com/office/powerpoint/2010/main" val="1369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FEE32-6406-8E74-CEED-46A823A65BD2}"/>
              </a:ext>
            </a:extLst>
          </p:cNvPr>
          <p:cNvSpPr>
            <a:spLocks noGrp="1"/>
          </p:cNvSpPr>
          <p:nvPr>
            <p:ph type="title"/>
          </p:nvPr>
        </p:nvSpPr>
        <p:spPr/>
        <p:txBody>
          <a:bodyPr/>
          <a:lstStyle/>
          <a:p>
            <a:r>
              <a:rPr kumimoji="1" lang="en-US" altLang="ja-JP" dirty="0"/>
              <a:t>Rerated work(1)</a:t>
            </a:r>
            <a:endParaRPr kumimoji="1" lang="ja-JP" altLang="en-US"/>
          </a:p>
        </p:txBody>
      </p:sp>
      <p:sp>
        <p:nvSpPr>
          <p:cNvPr id="4" name="コンテンツ プレースホルダー 2">
            <a:extLst>
              <a:ext uri="{FF2B5EF4-FFF2-40B4-BE49-F238E27FC236}">
                <a16:creationId xmlns:a16="http://schemas.microsoft.com/office/drawing/2014/main" id="{FAAE5757-76CC-8AA7-9751-763FD277FA3D}"/>
              </a:ext>
            </a:extLst>
          </p:cNvPr>
          <p:cNvSpPr txBox="1">
            <a:spLocks/>
          </p:cNvSpPr>
          <p:nvPr/>
        </p:nvSpPr>
        <p:spPr>
          <a:xfrm>
            <a:off x="415026" y="1695407"/>
            <a:ext cx="11582395" cy="4504280"/>
          </a:xfrm>
          <a:prstGeom prst="rect">
            <a:avLst/>
          </a:prstGeom>
        </p:spPr>
        <p:txBody>
          <a:bodyPr vert="horz" lIns="91440" tIns="45720" rIns="91440" bIns="45720" numCol="2" spcCol="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spcAft>
                <a:spcPts val="600"/>
              </a:spcAft>
              <a:buFont typeface="+mj-lt"/>
              <a:buAutoNum type="arabicPeriod"/>
            </a:pPr>
            <a:r>
              <a:rPr lang="en-US" altLang="ja-JP" sz="2400" b="1" dirty="0">
                <a:latin typeface="Helvetica" pitchFamily="2" charset="0"/>
              </a:rPr>
              <a:t>General Trees</a:t>
            </a:r>
          </a:p>
          <a:p>
            <a:pPr marL="457200" lvl="1" indent="0">
              <a:spcAft>
                <a:spcPts val="600"/>
              </a:spcAft>
              <a:buNone/>
            </a:pPr>
            <a:r>
              <a:rPr lang="en-US" altLang="ja-JP" sz="2000" dirty="0">
                <a:latin typeface="Helvetica" pitchFamily="2" charset="0"/>
              </a:rPr>
              <a:t>Mimicking the natural growth</a:t>
            </a: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0" indent="0">
              <a:buNone/>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a:p>
            <a:pPr marL="514350" indent="-514350">
              <a:buFont typeface="+mj-lt"/>
              <a:buAutoNum type="arabicPeriod"/>
            </a:pPr>
            <a:endParaRPr lang="en-US" altLang="ja-JP" sz="2400" dirty="0">
              <a:latin typeface="Helvetica" pitchFamily="2" charset="0"/>
            </a:endParaRPr>
          </a:p>
        </p:txBody>
      </p:sp>
      <p:pic>
        <p:nvPicPr>
          <p:cNvPr id="5" name="図 4" descr="スポーツゲーム が含まれている画像&#10;&#10;自動的に生成された説明">
            <a:extLst>
              <a:ext uri="{FF2B5EF4-FFF2-40B4-BE49-F238E27FC236}">
                <a16:creationId xmlns:a16="http://schemas.microsoft.com/office/drawing/2014/main" id="{5D885125-D4CA-978B-96AB-6A79F9143E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987" y="4728417"/>
            <a:ext cx="3283013" cy="1391619"/>
          </a:xfrm>
          <a:prstGeom prst="rect">
            <a:avLst/>
          </a:prstGeom>
        </p:spPr>
      </p:pic>
      <p:pic>
        <p:nvPicPr>
          <p:cNvPr id="6" name="コンテンツ プレースホルダー 4" descr="ダイアグラム が含まれている画像&#10;&#10;自動的に生成された説明">
            <a:extLst>
              <a:ext uri="{FF2B5EF4-FFF2-40B4-BE49-F238E27FC236}">
                <a16:creationId xmlns:a16="http://schemas.microsoft.com/office/drawing/2014/main" id="{0DCCCAA4-E796-FD4E-9A3F-F482B024D8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443" y="3686155"/>
            <a:ext cx="2232752" cy="2232833"/>
          </a:xfrm>
          <a:prstGeom prst="rect">
            <a:avLst/>
          </a:prstGeom>
        </p:spPr>
      </p:pic>
      <p:pic>
        <p:nvPicPr>
          <p:cNvPr id="7" name="図 6" descr="鹿 が含まれている画像&#10;&#10;自動的に生成された説明">
            <a:extLst>
              <a:ext uri="{FF2B5EF4-FFF2-40B4-BE49-F238E27FC236}">
                <a16:creationId xmlns:a16="http://schemas.microsoft.com/office/drawing/2014/main" id="{C53C0D47-CEA3-A4A0-674A-50DDAAB8C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7743" y="3724293"/>
            <a:ext cx="1816044" cy="2431480"/>
          </a:xfrm>
          <a:prstGeom prst="rect">
            <a:avLst/>
          </a:prstGeom>
        </p:spPr>
      </p:pic>
      <p:sp>
        <p:nvSpPr>
          <p:cNvPr id="8" name="テキスト ボックス 7">
            <a:extLst>
              <a:ext uri="{FF2B5EF4-FFF2-40B4-BE49-F238E27FC236}">
                <a16:creationId xmlns:a16="http://schemas.microsoft.com/office/drawing/2014/main" id="{4ECD18CD-EBD9-6156-B4A0-6F0F867FE751}"/>
              </a:ext>
            </a:extLst>
          </p:cNvPr>
          <p:cNvSpPr txBox="1"/>
          <p:nvPr/>
        </p:nvSpPr>
        <p:spPr>
          <a:xfrm>
            <a:off x="3037702" y="2627553"/>
            <a:ext cx="2576347" cy="1169551"/>
          </a:xfrm>
          <a:prstGeom prst="rect">
            <a:avLst/>
          </a:prstGeom>
          <a:noFill/>
        </p:spPr>
        <p:txBody>
          <a:bodyPr wrap="square" rtlCol="0">
            <a:spAutoFit/>
          </a:bodyPr>
          <a:lstStyle/>
          <a:p>
            <a:pPr>
              <a:spcAft>
                <a:spcPts val="600"/>
              </a:spcAft>
            </a:pPr>
            <a:r>
              <a:rPr lang="en-US" altLang="ja-JP" sz="2000" dirty="0"/>
              <a:t>Space Colonization </a:t>
            </a:r>
          </a:p>
          <a:p>
            <a:pPr>
              <a:spcAft>
                <a:spcPts val="600"/>
              </a:spcAft>
            </a:pPr>
            <a:r>
              <a:rPr lang="en-US" altLang="ja-JP" sz="2000" dirty="0"/>
              <a:t>Algorithm</a:t>
            </a:r>
            <a:endParaRPr lang="en-US" altLang="ja-JP" sz="2000" dirty="0">
              <a:latin typeface="+mn-ea"/>
            </a:endParaRPr>
          </a:p>
          <a:p>
            <a:pPr>
              <a:spcAft>
                <a:spcPts val="600"/>
              </a:spcAft>
            </a:pPr>
            <a:r>
              <a:rPr lang="en-US" altLang="ja-JP" sz="2000" dirty="0">
                <a:solidFill>
                  <a:srgbClr val="222222"/>
                </a:solidFill>
                <a:effectLst/>
                <a:latin typeface="Times New Roman" panose="02020603050405020304" pitchFamily="18" charset="0"/>
                <a:ea typeface="Meiryo UI" panose="020B0604030504040204" pitchFamily="34" charset="-128"/>
                <a:cs typeface="Times New Roman" panose="02020603050405020304" pitchFamily="18" charset="0"/>
              </a:rPr>
              <a:t>[</a:t>
            </a:r>
            <a:r>
              <a:rPr lang="en-US" altLang="ja-JP" sz="2000" dirty="0" err="1">
                <a:solidFill>
                  <a:srgbClr val="222222"/>
                </a:solidFill>
                <a:effectLst/>
                <a:latin typeface="Times New Roman" panose="02020603050405020304" pitchFamily="18" charset="0"/>
                <a:ea typeface="Meiryo UI" panose="020B0604030504040204" pitchFamily="34" charset="-128"/>
                <a:cs typeface="Times New Roman" panose="02020603050405020304" pitchFamily="18" charset="0"/>
              </a:rPr>
              <a:t>Runions</a:t>
            </a:r>
            <a:r>
              <a:rPr lang="en-US" altLang="ja-JP" sz="2000" dirty="0">
                <a:solidFill>
                  <a:srgbClr val="222222"/>
                </a:solidFill>
                <a:effectLst/>
                <a:latin typeface="Times New Roman" panose="02020603050405020304" pitchFamily="18" charset="0"/>
                <a:ea typeface="Meiryo UI" panose="020B0604030504040204" pitchFamily="34" charset="-128"/>
                <a:cs typeface="Times New Roman" panose="02020603050405020304" pitchFamily="18" charset="0"/>
              </a:rPr>
              <a:t> et al., 2007]</a:t>
            </a:r>
            <a:endParaRPr kumimoji="1" lang="en-US" altLang="ja-JP" sz="2000" dirty="0"/>
          </a:p>
        </p:txBody>
      </p:sp>
      <p:sp>
        <p:nvSpPr>
          <p:cNvPr id="9" name="テキスト ボックス 8">
            <a:extLst>
              <a:ext uri="{FF2B5EF4-FFF2-40B4-BE49-F238E27FC236}">
                <a16:creationId xmlns:a16="http://schemas.microsoft.com/office/drawing/2014/main" id="{DA449C8B-C6CA-698A-41A8-5BBB0915AF3A}"/>
              </a:ext>
            </a:extLst>
          </p:cNvPr>
          <p:cNvSpPr txBox="1"/>
          <p:nvPr/>
        </p:nvSpPr>
        <p:spPr>
          <a:xfrm>
            <a:off x="287384" y="2622657"/>
            <a:ext cx="2266967" cy="784830"/>
          </a:xfrm>
          <a:prstGeom prst="rect">
            <a:avLst/>
          </a:prstGeom>
          <a:noFill/>
        </p:spPr>
        <p:txBody>
          <a:bodyPr wrap="none" rtlCol="0">
            <a:spAutoFit/>
          </a:bodyPr>
          <a:lstStyle/>
          <a:p>
            <a:pPr>
              <a:spcAft>
                <a:spcPts val="600"/>
              </a:spcAft>
            </a:pPr>
            <a:r>
              <a:rPr kumimoji="1" lang="en-US" altLang="ja-JP" sz="2000" dirty="0"/>
              <a:t>L-System</a:t>
            </a:r>
          </a:p>
          <a:p>
            <a:pPr>
              <a:spcAft>
                <a:spcPts val="600"/>
              </a:spcAft>
            </a:pPr>
            <a:r>
              <a:rPr lang="en-US" altLang="ja-JP" sz="2000" b="0" i="0" dirty="0">
                <a:effectLst/>
                <a:latin typeface="Times New Roman" panose="02020603050405020304" pitchFamily="18" charset="0"/>
              </a:rPr>
              <a:t>[</a:t>
            </a:r>
            <a:r>
              <a:rPr lang="en-US" altLang="ja-JP" sz="2000" b="0" i="0" dirty="0" err="1">
                <a:effectLst/>
                <a:latin typeface="Times New Roman" panose="02020603050405020304" pitchFamily="18" charset="0"/>
              </a:rPr>
              <a:t>Aristid</a:t>
            </a:r>
            <a:r>
              <a:rPr lang="en-US" altLang="ja-JP" sz="2000" b="0" i="0" dirty="0">
                <a:effectLst/>
                <a:latin typeface="Times New Roman" panose="02020603050405020304" pitchFamily="18" charset="0"/>
              </a:rPr>
              <a:t> et al., 1990]</a:t>
            </a:r>
            <a:endParaRPr kumimoji="1" lang="ja-JP" altLang="en-US" sz="2000"/>
          </a:p>
        </p:txBody>
      </p:sp>
      <p:cxnSp>
        <p:nvCxnSpPr>
          <p:cNvPr id="10" name="直線コネクタ 9">
            <a:extLst>
              <a:ext uri="{FF2B5EF4-FFF2-40B4-BE49-F238E27FC236}">
                <a16:creationId xmlns:a16="http://schemas.microsoft.com/office/drawing/2014/main" id="{991C98FC-BE16-C1BC-ECB9-47EF5204D18A}"/>
              </a:ext>
            </a:extLst>
          </p:cNvPr>
          <p:cNvCxnSpPr>
            <a:cxnSpLocks/>
          </p:cNvCxnSpPr>
          <p:nvPr/>
        </p:nvCxnSpPr>
        <p:spPr>
          <a:xfrm>
            <a:off x="5589566" y="1792769"/>
            <a:ext cx="0" cy="4153701"/>
          </a:xfrm>
          <a:prstGeom prst="line">
            <a:avLst/>
          </a:prstGeom>
        </p:spPr>
        <p:style>
          <a:lnRef idx="3">
            <a:schemeClr val="dk1"/>
          </a:lnRef>
          <a:fillRef idx="0">
            <a:schemeClr val="dk1"/>
          </a:fillRef>
          <a:effectRef idx="2">
            <a:schemeClr val="dk1"/>
          </a:effectRef>
          <a:fontRef idx="minor">
            <a:schemeClr val="tx1"/>
          </a:fontRef>
        </p:style>
      </p:cxnSp>
      <p:sp>
        <p:nvSpPr>
          <p:cNvPr id="11" name="テキスト ボックス 10">
            <a:extLst>
              <a:ext uri="{FF2B5EF4-FFF2-40B4-BE49-F238E27FC236}">
                <a16:creationId xmlns:a16="http://schemas.microsoft.com/office/drawing/2014/main" id="{CD5B3885-9A25-382E-7F8D-6A1F210C34F3}"/>
              </a:ext>
            </a:extLst>
          </p:cNvPr>
          <p:cNvSpPr txBox="1"/>
          <p:nvPr/>
        </p:nvSpPr>
        <p:spPr>
          <a:xfrm>
            <a:off x="6561339" y="4983683"/>
            <a:ext cx="2253353" cy="1092607"/>
          </a:xfrm>
          <a:prstGeom prst="rect">
            <a:avLst/>
          </a:prstGeom>
          <a:noFill/>
        </p:spPr>
        <p:txBody>
          <a:bodyPr wrap="square">
            <a:spAutoFit/>
          </a:bodyPr>
          <a:lstStyle/>
          <a:p>
            <a:pPr>
              <a:spcAft>
                <a:spcPts val="600"/>
              </a:spcAft>
            </a:pPr>
            <a:r>
              <a:rPr lang="en-US" altLang="ja-JP" sz="2000" dirty="0"/>
              <a:t>L-System for climbing plants</a:t>
            </a:r>
          </a:p>
          <a:p>
            <a:pPr>
              <a:spcAft>
                <a:spcPts val="600"/>
              </a:spcAft>
            </a:pPr>
            <a:r>
              <a:rPr lang="en-US" altLang="ja-JP" sz="2000" dirty="0">
                <a:effectLst/>
                <a:latin typeface="Times New Roman" panose="02020603050405020304" pitchFamily="18" charset="0"/>
                <a:ea typeface="Meiryo UI" panose="020B0604030504040204" pitchFamily="34" charset="-128"/>
                <a:cs typeface="Times New Roman" panose="02020603050405020304" pitchFamily="18" charset="0"/>
              </a:rPr>
              <a:t>[Johan et al., 2012]</a:t>
            </a:r>
            <a:endParaRPr lang="en-US" altLang="ja-JP" sz="2000" dirty="0">
              <a:latin typeface="Times New Roman" panose="02020603050405020304" pitchFamily="18" charset="0"/>
              <a:ea typeface="Meiryo UI" panose="020B0604030504040204" pitchFamily="34"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C2B84E6E-7E97-FE7C-58ED-C70A2497449F}"/>
              </a:ext>
            </a:extLst>
          </p:cNvPr>
          <p:cNvSpPr txBox="1"/>
          <p:nvPr/>
        </p:nvSpPr>
        <p:spPr>
          <a:xfrm>
            <a:off x="6765186" y="3142227"/>
            <a:ext cx="3514752" cy="400110"/>
          </a:xfrm>
          <a:prstGeom prst="rect">
            <a:avLst/>
          </a:prstGeom>
          <a:noFill/>
        </p:spPr>
        <p:txBody>
          <a:bodyPr wrap="square">
            <a:spAutoFit/>
          </a:bodyPr>
          <a:lstStyle/>
          <a:p>
            <a:r>
              <a:rPr lang="en-US" altLang="ja-JP" sz="2000" dirty="0">
                <a:solidFill>
                  <a:srgbClr val="1D1C1D"/>
                </a:solidFill>
                <a:effectLst/>
                <a:latin typeface="Times New Roman" panose="02020603050405020304" pitchFamily="18" charset="0"/>
                <a:ea typeface="Meiryo UI" panose="020B0604030504040204" pitchFamily="34" charset="-128"/>
                <a:cs typeface="Times New Roman" panose="02020603050405020304" pitchFamily="18" charset="0"/>
              </a:rPr>
              <a:t>[</a:t>
            </a:r>
            <a:r>
              <a:rPr lang="en-US" altLang="ja-JP" sz="2000" dirty="0" err="1">
                <a:solidFill>
                  <a:srgbClr val="1D1C1D"/>
                </a:solidFill>
                <a:effectLst/>
                <a:latin typeface="Times New Roman" panose="02020603050405020304" pitchFamily="18" charset="0"/>
                <a:ea typeface="Meiryo UI" panose="020B0604030504040204" pitchFamily="34" charset="-128"/>
                <a:cs typeface="Times New Roman" panose="02020603050405020304" pitchFamily="18" charset="0"/>
              </a:rPr>
              <a:t>Prusinkiewicz</a:t>
            </a:r>
            <a:r>
              <a:rPr lang="en-US" altLang="ja-JP" sz="2000" dirty="0">
                <a:solidFill>
                  <a:srgbClr val="1D1C1D"/>
                </a:solidFill>
                <a:effectLst/>
                <a:latin typeface="Times New Roman" panose="02020603050405020304" pitchFamily="18" charset="0"/>
                <a:ea typeface="Meiryo UI" panose="020B0604030504040204" pitchFamily="34" charset="-128"/>
                <a:cs typeface="Times New Roman" panose="02020603050405020304" pitchFamily="18" charset="0"/>
              </a:rPr>
              <a:t> et al., 1994 ]</a:t>
            </a:r>
            <a:endParaRPr lang="ja-JP" altLang="en-US" sz="2000">
              <a:latin typeface="Times New Roman" panose="02020603050405020304" pitchFamily="18" charset="0"/>
              <a:ea typeface="Meiryo UI" panose="020B0604030504040204" pitchFamily="34" charset="-128"/>
              <a:cs typeface="Times New Roman" panose="02020603050405020304" pitchFamily="18" charset="0"/>
            </a:endParaRPr>
          </a:p>
        </p:txBody>
      </p:sp>
      <p:pic>
        <p:nvPicPr>
          <p:cNvPr id="13" name="図 12">
            <a:extLst>
              <a:ext uri="{FF2B5EF4-FFF2-40B4-BE49-F238E27FC236}">
                <a16:creationId xmlns:a16="http://schemas.microsoft.com/office/drawing/2014/main" id="{E94E04F1-ACBC-986C-F4DB-FD908C4257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4883" y="1792769"/>
            <a:ext cx="2480405" cy="1664776"/>
          </a:xfrm>
          <a:prstGeom prst="rect">
            <a:avLst/>
          </a:prstGeom>
        </p:spPr>
      </p:pic>
      <p:sp>
        <p:nvSpPr>
          <p:cNvPr id="14" name="テキスト ボックス 13">
            <a:extLst>
              <a:ext uri="{FF2B5EF4-FFF2-40B4-BE49-F238E27FC236}">
                <a16:creationId xmlns:a16="http://schemas.microsoft.com/office/drawing/2014/main" id="{4513B2E2-D4DF-B081-DC90-1BECD1C4584E}"/>
              </a:ext>
            </a:extLst>
          </p:cNvPr>
          <p:cNvSpPr txBox="1"/>
          <p:nvPr/>
        </p:nvSpPr>
        <p:spPr>
          <a:xfrm>
            <a:off x="4188342" y="2840091"/>
            <a:ext cx="4779222" cy="400110"/>
          </a:xfrm>
          <a:prstGeom prst="rect">
            <a:avLst/>
          </a:prstGeom>
          <a:noFill/>
        </p:spPr>
        <p:txBody>
          <a:bodyPr wrap="square">
            <a:spAutoFit/>
          </a:bodyPr>
          <a:lstStyle/>
          <a:p>
            <a:pPr algn="r"/>
            <a:r>
              <a:rPr lang="en-US" altLang="ja-JP" sz="2000" dirty="0"/>
              <a:t>Synthetic Topiary</a:t>
            </a:r>
          </a:p>
        </p:txBody>
      </p:sp>
      <p:cxnSp>
        <p:nvCxnSpPr>
          <p:cNvPr id="15" name="直線コネクタ 14">
            <a:extLst>
              <a:ext uri="{FF2B5EF4-FFF2-40B4-BE49-F238E27FC236}">
                <a16:creationId xmlns:a16="http://schemas.microsoft.com/office/drawing/2014/main" id="{09C0B467-D7E1-62A7-9630-121F15346377}"/>
              </a:ext>
            </a:extLst>
          </p:cNvPr>
          <p:cNvCxnSpPr/>
          <p:nvPr/>
        </p:nvCxnSpPr>
        <p:spPr>
          <a:xfrm>
            <a:off x="5717677" y="3516470"/>
            <a:ext cx="6236508" cy="0"/>
          </a:xfrm>
          <a:prstGeom prst="line">
            <a:avLst/>
          </a:prstGeom>
        </p:spPr>
        <p:style>
          <a:lnRef idx="3">
            <a:schemeClr val="dk1"/>
          </a:lnRef>
          <a:fillRef idx="0">
            <a:schemeClr val="dk1"/>
          </a:fillRef>
          <a:effectRef idx="2">
            <a:schemeClr val="dk1"/>
          </a:effectRef>
          <a:fontRef idx="minor">
            <a:schemeClr val="tx1"/>
          </a:fontRef>
        </p:style>
      </p:cxnSp>
      <p:cxnSp>
        <p:nvCxnSpPr>
          <p:cNvPr id="16" name="直線コネクタ 15">
            <a:extLst>
              <a:ext uri="{FF2B5EF4-FFF2-40B4-BE49-F238E27FC236}">
                <a16:creationId xmlns:a16="http://schemas.microsoft.com/office/drawing/2014/main" id="{6E8268A2-DC70-6345-B7A9-7FDC17AFAE12}"/>
              </a:ext>
            </a:extLst>
          </p:cNvPr>
          <p:cNvCxnSpPr>
            <a:cxnSpLocks/>
          </p:cNvCxnSpPr>
          <p:nvPr/>
        </p:nvCxnSpPr>
        <p:spPr>
          <a:xfrm>
            <a:off x="2961974" y="2745694"/>
            <a:ext cx="0" cy="3134145"/>
          </a:xfrm>
          <a:prstGeom prst="line">
            <a:avLst/>
          </a:prstGeom>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テキスト ボックス 17">
            <a:extLst>
              <a:ext uri="{FF2B5EF4-FFF2-40B4-BE49-F238E27FC236}">
                <a16:creationId xmlns:a16="http://schemas.microsoft.com/office/drawing/2014/main" id="{EF24A373-BC02-AA59-46B2-FB5B10470393}"/>
              </a:ext>
            </a:extLst>
          </p:cNvPr>
          <p:cNvSpPr txBox="1"/>
          <p:nvPr/>
        </p:nvSpPr>
        <p:spPr>
          <a:xfrm>
            <a:off x="5717677" y="3608528"/>
            <a:ext cx="6109854" cy="1154162"/>
          </a:xfrm>
          <a:prstGeom prst="rect">
            <a:avLst/>
          </a:prstGeom>
          <a:noFill/>
        </p:spPr>
        <p:txBody>
          <a:bodyPr wrap="square">
            <a:spAutoFit/>
          </a:bodyPr>
          <a:lstStyle/>
          <a:p>
            <a:pPr>
              <a:spcAft>
                <a:spcPts val="600"/>
              </a:spcAft>
            </a:pPr>
            <a:r>
              <a:rPr lang="en-US" altLang="ja-JP" sz="2400" b="1" dirty="0">
                <a:latin typeface="Helvetica" pitchFamily="2" charset="0"/>
              </a:rPr>
              <a:t>3. Climbing plants</a:t>
            </a:r>
          </a:p>
          <a:p>
            <a:pPr lvl="1">
              <a:spcAft>
                <a:spcPts val="600"/>
              </a:spcAft>
            </a:pPr>
            <a:r>
              <a:rPr lang="en-US" altLang="ja-JP" sz="2000" dirty="0">
                <a:latin typeface="Helvetica" pitchFamily="2" charset="0"/>
              </a:rPr>
              <a:t>Considered the relationship between supporting structure and natural growth</a:t>
            </a:r>
          </a:p>
        </p:txBody>
      </p:sp>
      <p:sp>
        <p:nvSpPr>
          <p:cNvPr id="20" name="テキスト ボックス 19">
            <a:extLst>
              <a:ext uri="{FF2B5EF4-FFF2-40B4-BE49-F238E27FC236}">
                <a16:creationId xmlns:a16="http://schemas.microsoft.com/office/drawing/2014/main" id="{223E2189-0D98-5B90-1A5A-2F93CC7716E6}"/>
              </a:ext>
            </a:extLst>
          </p:cNvPr>
          <p:cNvSpPr txBox="1"/>
          <p:nvPr/>
        </p:nvSpPr>
        <p:spPr>
          <a:xfrm>
            <a:off x="5726392" y="1690688"/>
            <a:ext cx="4054915" cy="846386"/>
          </a:xfrm>
          <a:prstGeom prst="rect">
            <a:avLst/>
          </a:prstGeom>
          <a:noFill/>
        </p:spPr>
        <p:txBody>
          <a:bodyPr wrap="square">
            <a:spAutoFit/>
          </a:bodyPr>
          <a:lstStyle/>
          <a:p>
            <a:pPr>
              <a:spcAft>
                <a:spcPts val="600"/>
              </a:spcAft>
            </a:pPr>
            <a:r>
              <a:rPr lang="en-US" altLang="ja-JP" sz="2400" b="1" dirty="0">
                <a:latin typeface="Helvetica" pitchFamily="2" charset="0"/>
              </a:rPr>
              <a:t>2. Well maintained plants</a:t>
            </a:r>
          </a:p>
          <a:p>
            <a:pPr lvl="1">
              <a:spcAft>
                <a:spcPts val="600"/>
              </a:spcAft>
            </a:pPr>
            <a:r>
              <a:rPr lang="en-US" altLang="ja-JP" sz="2000" dirty="0">
                <a:latin typeface="Helvetica" pitchFamily="2" charset="0"/>
              </a:rPr>
              <a:t>Limited variety of target plants</a:t>
            </a:r>
          </a:p>
        </p:txBody>
      </p:sp>
      <p:sp>
        <p:nvSpPr>
          <p:cNvPr id="23" name="コンテンツ プレースホルダー 2">
            <a:extLst>
              <a:ext uri="{FF2B5EF4-FFF2-40B4-BE49-F238E27FC236}">
                <a16:creationId xmlns:a16="http://schemas.microsoft.com/office/drawing/2014/main" id="{3679FE07-525E-716D-1D4F-4C77896E34FD}"/>
              </a:ext>
            </a:extLst>
          </p:cNvPr>
          <p:cNvSpPr>
            <a:spLocks noGrp="1"/>
          </p:cNvSpPr>
          <p:nvPr>
            <p:ph idx="1"/>
          </p:nvPr>
        </p:nvSpPr>
        <p:spPr>
          <a:xfrm>
            <a:off x="838200" y="6475331"/>
            <a:ext cx="10515600" cy="1033720"/>
          </a:xfrm>
        </p:spPr>
        <p:txBody>
          <a:bodyPr>
            <a:normAutofit/>
          </a:bodyPr>
          <a:lstStyle/>
          <a:p>
            <a:pPr marL="0" indent="0" algn="ctr">
              <a:buNone/>
            </a:pPr>
            <a:r>
              <a:rPr lang="en-US" altLang="ja-JP" sz="2400" dirty="0"/>
              <a:t>They cannot generate well maintained plants</a:t>
            </a:r>
            <a:endParaRPr kumimoji="1" lang="ja-JP" altLang="en-US" sz="2400"/>
          </a:p>
        </p:txBody>
      </p:sp>
    </p:spTree>
    <p:extLst>
      <p:ext uri="{BB962C8B-B14F-4D97-AF65-F5344CB8AC3E}">
        <p14:creationId xmlns:p14="http://schemas.microsoft.com/office/powerpoint/2010/main" val="245078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C7EFE-122F-0093-93F2-E8A8390FC638}"/>
              </a:ext>
            </a:extLst>
          </p:cNvPr>
          <p:cNvSpPr>
            <a:spLocks noGrp="1"/>
          </p:cNvSpPr>
          <p:nvPr>
            <p:ph type="title"/>
          </p:nvPr>
        </p:nvSpPr>
        <p:spPr/>
        <p:txBody>
          <a:bodyPr/>
          <a:lstStyle/>
          <a:p>
            <a:r>
              <a:rPr lang="en-US" altLang="ja-JP" dirty="0"/>
              <a:t>4</a:t>
            </a:r>
            <a:r>
              <a:rPr kumimoji="1" lang="en-US" altLang="ja-JP" dirty="0"/>
              <a:t>.2. Side Shoot Generation</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C1DBBF03-E7CF-2515-6918-30F1B200AECB}"/>
                  </a:ext>
                </a:extLst>
              </p:cNvPr>
              <p:cNvSpPr>
                <a:spLocks noGrp="1"/>
              </p:cNvSpPr>
              <p:nvPr>
                <p:ph idx="1"/>
              </p:nvPr>
            </p:nvSpPr>
            <p:spPr>
              <a:xfrm>
                <a:off x="838200" y="1825625"/>
                <a:ext cx="7988808" cy="4351338"/>
              </a:xfrm>
            </p:spPr>
            <p:txBody>
              <a:bodyPr/>
              <a:lstStyle/>
              <a:p>
                <a14:m>
                  <m:oMath xmlns:m="http://schemas.openxmlformats.org/officeDocument/2006/math">
                    <m:sSup>
                      <m:sSupPr>
                        <m:ctrlPr>
                          <a:rPr lang="en-US" altLang="ja-JP" i="1" smtClean="0">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𝑁</m:t>
                        </m:r>
                      </m:e>
                      <m:sup>
                        <m:r>
                          <a:rPr lang="en-US" altLang="ja-JP" i="1">
                            <a:latin typeface="Cambria Math" panose="02040503050406030204" pitchFamily="18" charset="0"/>
                            <a:ea typeface="Cambria Math" panose="02040503050406030204" pitchFamily="18" charset="0"/>
                          </a:rPr>
                          <m:t>𝐹</m:t>
                        </m:r>
                      </m:sup>
                    </m:sSup>
                  </m:oMath>
                </a14:m>
                <a:r>
                  <a:rPr kumimoji="1" lang="ja-JP" altLang="en-US"/>
                  <a:t>個の節を再起的に生成</a:t>
                </a:r>
                <a:endParaRPr kumimoji="1" lang="en-US" altLang="ja-JP" dirty="0"/>
              </a:p>
              <a:p>
                <a:pPr>
                  <a:spcAft>
                    <a:spcPts val="1200"/>
                  </a:spcAft>
                </a:pPr>
                <a:r>
                  <a:rPr lang="en-US" altLang="ja-JP" dirty="0" err="1"/>
                  <a:t>i</a:t>
                </a:r>
                <a:r>
                  <a:rPr lang="ja-JP" altLang="en-US"/>
                  <a:t>番目の</a:t>
                </a:r>
                <a:r>
                  <a:rPr kumimoji="1" lang="ja-JP" altLang="en-US"/>
                  <a:t>節の向き</a:t>
                </a:r>
                <a14:m>
                  <m:oMath xmlns:m="http://schemas.openxmlformats.org/officeDocument/2006/math">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𝑞</m:t>
                        </m:r>
                      </m:e>
                      <m:sub>
                        <m:r>
                          <a:rPr kumimoji="1" lang="en-US" altLang="ja-JP" b="0" i="1" smtClean="0">
                            <a:latin typeface="Cambria Math" panose="02040503050406030204" pitchFamily="18" charset="0"/>
                          </a:rPr>
                          <m:t>𝑖</m:t>
                        </m:r>
                      </m:sub>
                      <m:sup/>
                    </m:sSubSup>
                  </m:oMath>
                </a14:m>
                <a:r>
                  <a:rPr kumimoji="1" lang="ja-JP" altLang="en-US" b="0" dirty="0"/>
                  <a:t>は</a:t>
                </a:r>
                <a:r>
                  <a:rPr kumimoji="1" lang="ja-JP" altLang="en-US" b="0"/>
                  <a:t>加重平均で決まる</a:t>
                </a:r>
                <a:endParaRPr kumimoji="1" lang="en-US" altLang="ja-JP" b="0" dirty="0"/>
              </a:p>
              <a:p>
                <a:pPr marL="0" indent="0">
                  <a:lnSpc>
                    <a:spcPct val="100000"/>
                  </a:lnSpc>
                  <a:spcBef>
                    <a:spcPts val="1600"/>
                  </a:spcBef>
                  <a:spcAft>
                    <a:spcPts val="1200"/>
                  </a:spcAft>
                  <a:buNone/>
                </a:pPr>
                <a14:m>
                  <m:oMathPara xmlns:m="http://schemas.openxmlformats.org/officeDocument/2006/math">
                    <m:oMathParaPr>
                      <m:jc m:val="centerGroup"/>
                    </m:oMathParaPr>
                    <m:oMath xmlns:m="http://schemas.openxmlformats.org/officeDocument/2006/math">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𝑞</m:t>
                          </m:r>
                        </m:e>
                        <m:sub>
                          <m:r>
                            <a:rPr kumimoji="1" lang="en-US" altLang="ja-JP" b="0" i="1" smtClean="0">
                              <a:latin typeface="Cambria Math" panose="02040503050406030204" pitchFamily="18" charset="0"/>
                            </a:rPr>
                            <m:t>𝑖</m:t>
                          </m:r>
                        </m:sub>
                        <m:sup/>
                      </m:sSubSup>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panose="02040503050406030204" pitchFamily="18" charset="0"/>
                                </a:rPr>
                                <m:t>𝑞</m:t>
                              </m:r>
                            </m:e>
                            <m:sub>
                              <m:r>
                                <a:rPr lang="en-US" altLang="ja-JP" i="1">
                                  <a:latin typeface="Cambria Math" panose="02040503050406030204" pitchFamily="18" charset="0"/>
                                </a:rPr>
                                <m:t>𝑖</m:t>
                              </m:r>
                              <m:r>
                                <a:rPr lang="en-US" altLang="ja-JP" i="1">
                                  <a:latin typeface="Cambria Math" panose="02040503050406030204" pitchFamily="18" charset="0"/>
                                </a:rPr>
                                <m:t>−1</m:t>
                              </m:r>
                            </m:sub>
                          </m:sSub>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𝜆</m:t>
                              </m:r>
                              <m:r>
                                <a:rPr lang="en-US" altLang="ja-JP" i="1">
                                  <a:latin typeface="Cambria Math" panose="02040503050406030204" pitchFamily="18" charset="0"/>
                                  <a:ea typeface="Cambria Math" panose="02040503050406030204" pitchFamily="18" charset="0"/>
                                </a:rPr>
                                <m:t> −</m:t>
                              </m:r>
                              <m:f>
                                <m:fPr>
                                  <m:ctrlPr>
                                    <a:rPr lang="en-US" altLang="ja-JP" i="1">
                                      <a:latin typeface="Cambria Math" panose="02040503050406030204" pitchFamily="18" charset="0"/>
                                      <a:ea typeface="Cambria Math" panose="02040503050406030204" pitchFamily="18" charset="0"/>
                                    </a:rPr>
                                  </m:ctrlPr>
                                </m:fPr>
                                <m:num>
                                  <m:r>
                                    <a:rPr lang="en-US" altLang="ja-JP" i="1">
                                      <a:latin typeface="Cambria Math" panose="02040503050406030204" pitchFamily="18" charset="0"/>
                                      <a:ea typeface="Cambria Math" panose="02040503050406030204" pitchFamily="18" charset="0"/>
                                    </a:rPr>
                                    <m:t>𝑖</m:t>
                                  </m:r>
                                  <m:r>
                                    <a:rPr lang="en-US" altLang="ja-JP" i="1">
                                      <a:latin typeface="Cambria Math" panose="02040503050406030204" pitchFamily="18" charset="0"/>
                                      <a:ea typeface="Cambria Math" panose="02040503050406030204" pitchFamily="18" charset="0"/>
                                    </a:rPr>
                                    <m:t> </m:t>
                                  </m:r>
                                  <m:r>
                                    <a:rPr lang="en-US" altLang="ja-JP" i="1">
                                      <a:latin typeface="Cambria Math" panose="02040503050406030204" pitchFamily="18" charset="0"/>
                                      <a:ea typeface="Cambria Math" panose="02040503050406030204" pitchFamily="18" charset="0"/>
                                    </a:rPr>
                                    <m:t>𝛾</m:t>
                                  </m:r>
                                </m:num>
                                <m:den>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𝑁</m:t>
                                      </m:r>
                                    </m:e>
                                    <m:sup>
                                      <m:r>
                                        <a:rPr lang="en-US" altLang="ja-JP" i="1">
                                          <a:latin typeface="Cambria Math" panose="02040503050406030204" pitchFamily="18" charset="0"/>
                                          <a:ea typeface="Cambria Math" panose="02040503050406030204" pitchFamily="18" charset="0"/>
                                        </a:rPr>
                                        <m:t>𝐹</m:t>
                                      </m:r>
                                    </m:sup>
                                  </m:sSup>
                                </m:den>
                              </m:f>
                            </m:e>
                          </m:d>
                          <m:r>
                            <a:rPr lang="en-US" altLang="ja-JP" i="1">
                              <a:latin typeface="Cambria Math" panose="02040503050406030204" pitchFamily="18" charset="0"/>
                            </a:rPr>
                            <m:t>[0, 1, 0]</m:t>
                          </m:r>
                        </m:num>
                        <m:den>
                          <m:r>
                            <a:rPr kumimoji="1" lang="en-US" altLang="ja-JP" b="0" i="1" smtClean="0">
                              <a:latin typeface="Cambria Math" panose="02040503050406030204" pitchFamily="18" charset="0"/>
                            </a:rPr>
                            <m:t>1+</m:t>
                          </m:r>
                          <m:r>
                            <a:rPr lang="en-US" altLang="ja-JP" i="1">
                              <a:latin typeface="Cambria Math" panose="02040503050406030204" pitchFamily="18" charset="0"/>
                              <a:ea typeface="Cambria Math" panose="02040503050406030204" pitchFamily="18" charset="0"/>
                            </a:rPr>
                            <m:t>𝜆</m:t>
                          </m:r>
                          <m:r>
                            <a:rPr lang="en-US" altLang="ja-JP" i="1">
                              <a:latin typeface="Cambria Math" panose="02040503050406030204" pitchFamily="18" charset="0"/>
                              <a:ea typeface="Cambria Math" panose="02040503050406030204" pitchFamily="18" charset="0"/>
                            </a:rPr>
                            <m:t> −</m:t>
                          </m:r>
                          <m:f>
                            <m:fPr>
                              <m:ctrlPr>
                                <a:rPr lang="en-US" altLang="ja-JP" i="1">
                                  <a:latin typeface="Cambria Math" panose="02040503050406030204" pitchFamily="18" charset="0"/>
                                  <a:ea typeface="Cambria Math" panose="02040503050406030204" pitchFamily="18" charset="0"/>
                                </a:rPr>
                              </m:ctrlPr>
                            </m:fPr>
                            <m:num>
                              <m:r>
                                <a:rPr lang="en-US" altLang="ja-JP" i="1">
                                  <a:latin typeface="Cambria Math" panose="02040503050406030204" pitchFamily="18" charset="0"/>
                                  <a:ea typeface="Cambria Math" panose="02040503050406030204" pitchFamily="18" charset="0"/>
                                </a:rPr>
                                <m:t>𝑖</m:t>
                              </m:r>
                              <m:r>
                                <a:rPr lang="en-US" altLang="ja-JP" i="1">
                                  <a:latin typeface="Cambria Math" panose="02040503050406030204" pitchFamily="18" charset="0"/>
                                  <a:ea typeface="Cambria Math" panose="02040503050406030204" pitchFamily="18" charset="0"/>
                                </a:rPr>
                                <m:t> </m:t>
                              </m:r>
                              <m:r>
                                <a:rPr lang="en-US" altLang="ja-JP" i="1">
                                  <a:latin typeface="Cambria Math" panose="02040503050406030204" pitchFamily="18" charset="0"/>
                                  <a:ea typeface="Cambria Math" panose="02040503050406030204" pitchFamily="18" charset="0"/>
                                </a:rPr>
                                <m:t>𝛾</m:t>
                              </m:r>
                            </m:num>
                            <m:den>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𝑁</m:t>
                                  </m:r>
                                </m:e>
                                <m:sup>
                                  <m:r>
                                    <a:rPr lang="en-US" altLang="ja-JP" i="1">
                                      <a:latin typeface="Cambria Math" panose="02040503050406030204" pitchFamily="18" charset="0"/>
                                      <a:ea typeface="Cambria Math" panose="02040503050406030204" pitchFamily="18" charset="0"/>
                                    </a:rPr>
                                    <m:t>𝐹</m:t>
                                  </m:r>
                                </m:sup>
                              </m:sSup>
                            </m:den>
                          </m:f>
                        </m:den>
                      </m:f>
                    </m:oMath>
                  </m:oMathPara>
                </a14:m>
                <a:endParaRPr kumimoji="1" lang="en-US" altLang="ja-JP" dirty="0"/>
              </a:p>
              <a:p>
                <a14:m>
                  <m:oMath xmlns:m="http://schemas.openxmlformats.org/officeDocument/2006/math">
                    <m:r>
                      <a:rPr lang="en-US" altLang="ja-JP" i="1" smtClean="0">
                        <a:latin typeface="Cambria Math" panose="02040503050406030204" pitchFamily="18" charset="0"/>
                        <a:ea typeface="Cambria Math" panose="02040503050406030204" pitchFamily="18" charset="0"/>
                      </a:rPr>
                      <m:t>𝜆</m:t>
                    </m:r>
                  </m:oMath>
                </a14:m>
                <a:r>
                  <a:rPr kumimoji="1" lang="ja-JP" altLang="en-US"/>
                  <a:t>　：光方向</a:t>
                </a:r>
                <a:endParaRPr kumimoji="1" lang="en-US" altLang="ja-JP" dirty="0"/>
              </a:p>
              <a:p>
                <a14:m>
                  <m:oMath xmlns:m="http://schemas.openxmlformats.org/officeDocument/2006/math">
                    <m:r>
                      <a:rPr lang="en-US" altLang="ja-JP" i="1" smtClean="0">
                        <a:latin typeface="Cambria Math" panose="02040503050406030204" pitchFamily="18" charset="0"/>
                        <a:ea typeface="Cambria Math" panose="02040503050406030204" pitchFamily="18" charset="0"/>
                      </a:rPr>
                      <m:t>𝛾</m:t>
                    </m:r>
                    <m:r>
                      <m:rPr>
                        <m:nor/>
                      </m:rPr>
                      <a:rPr lang="ja-JP" altLang="en-US"/>
                      <m:t>　：</m:t>
                    </m:r>
                    <m:r>
                      <a:rPr lang="ja-JP" altLang="en-US" i="1" smtClean="0">
                        <a:latin typeface="Cambria Math" panose="02040503050406030204" pitchFamily="18" charset="0"/>
                      </a:rPr>
                      <m:t>重力方向</m:t>
                    </m:r>
                    <m:r>
                      <a:rPr lang="ja-JP" altLang="en-US" i="1">
                        <a:latin typeface="Cambria Math" panose="02040503050406030204" pitchFamily="18" charset="0"/>
                      </a:rPr>
                      <m:t>（</m:t>
                    </m:r>
                    <m:r>
                      <a:rPr lang="ja-JP" altLang="en-US" i="1" smtClean="0">
                        <a:latin typeface="Cambria Math" panose="02040503050406030204" pitchFamily="18" charset="0"/>
                      </a:rPr>
                      <m:t>先端ほど強く</m:t>
                    </m:r>
                    <m:r>
                      <a:rPr lang="ja-JP" altLang="en-US" i="1">
                        <a:latin typeface="Cambria Math" panose="02040503050406030204" pitchFamily="18" charset="0"/>
                      </a:rPr>
                      <m:t>）</m:t>
                    </m:r>
                  </m:oMath>
                </a14:m>
                <a:endParaRPr kumimoji="1" lang="en-US" altLang="ja-JP" dirty="0"/>
              </a:p>
            </p:txBody>
          </p:sp>
        </mc:Choice>
        <mc:Fallback xmlns="">
          <p:sp>
            <p:nvSpPr>
              <p:cNvPr id="3" name="コンテンツ プレースホルダー 2">
                <a:extLst>
                  <a:ext uri="{FF2B5EF4-FFF2-40B4-BE49-F238E27FC236}">
                    <a16:creationId xmlns:a16="http://schemas.microsoft.com/office/drawing/2014/main" id="{C1DBBF03-E7CF-2515-6918-30F1B200AECB}"/>
                  </a:ext>
                </a:extLst>
              </p:cNvPr>
              <p:cNvSpPr>
                <a:spLocks noGrp="1" noRot="1" noChangeAspect="1" noMove="1" noResize="1" noEditPoints="1" noAdjustHandles="1" noChangeArrowheads="1" noChangeShapeType="1" noTextEdit="1"/>
              </p:cNvSpPr>
              <p:nvPr>
                <p:ph idx="1"/>
              </p:nvPr>
            </p:nvSpPr>
            <p:spPr>
              <a:xfrm>
                <a:off x="838200" y="1825625"/>
                <a:ext cx="7988808" cy="4351338"/>
              </a:xfrm>
              <a:blipFill>
                <a:blip r:embed="rId3"/>
                <a:stretch>
                  <a:fillRect l="-1429" t="-2326"/>
                </a:stretch>
              </a:blipFill>
            </p:spPr>
            <p:txBody>
              <a:bodyPr/>
              <a:lstStyle/>
              <a:p>
                <a:r>
                  <a:rPr lang="ja-JP" altLang="en-US">
                    <a:noFill/>
                  </a:rPr>
                  <a:t> </a:t>
                </a:r>
              </a:p>
            </p:txBody>
          </p:sp>
        </mc:Fallback>
      </mc:AlternateContent>
      <p:sp>
        <p:nvSpPr>
          <p:cNvPr id="4" name="正方形/長方形 3">
            <a:extLst>
              <a:ext uri="{FF2B5EF4-FFF2-40B4-BE49-F238E27FC236}">
                <a16:creationId xmlns:a16="http://schemas.microsoft.com/office/drawing/2014/main" id="{C09ECEEC-519E-7098-BE17-B4944F988642}"/>
              </a:ext>
            </a:extLst>
          </p:cNvPr>
          <p:cNvSpPr/>
          <p:nvPr/>
        </p:nvSpPr>
        <p:spPr>
          <a:xfrm>
            <a:off x="7924800" y="2023872"/>
            <a:ext cx="4145280" cy="46695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図</a:t>
            </a:r>
          </a:p>
        </p:txBody>
      </p:sp>
    </p:spTree>
    <p:extLst>
      <p:ext uri="{BB962C8B-B14F-4D97-AF65-F5344CB8AC3E}">
        <p14:creationId xmlns:p14="http://schemas.microsoft.com/office/powerpoint/2010/main" val="3148965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D3E657-CDC0-ED0E-AD4A-647654E563DF}"/>
              </a:ext>
            </a:extLst>
          </p:cNvPr>
          <p:cNvSpPr>
            <a:spLocks noGrp="1"/>
          </p:cNvSpPr>
          <p:nvPr>
            <p:ph type="title"/>
          </p:nvPr>
        </p:nvSpPr>
        <p:spPr/>
        <p:txBody>
          <a:bodyPr/>
          <a:lstStyle/>
          <a:p>
            <a:r>
              <a:rPr lang="en-US" altLang="ja-JP" dirty="0"/>
              <a:t>4</a:t>
            </a:r>
            <a:r>
              <a:rPr kumimoji="1" lang="en-US" altLang="ja-JP" dirty="0"/>
              <a:t>.3.</a:t>
            </a:r>
            <a:r>
              <a:rPr lang="en-US" altLang="ja-JP" dirty="0"/>
              <a:t> </a:t>
            </a:r>
            <a:r>
              <a:rPr kumimoji="1" lang="en-US" altLang="ja-JP" dirty="0"/>
              <a:t>Pedicel</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7E9BBD8-8C97-1DFF-B1C4-25D95802EB65}"/>
                  </a:ext>
                </a:extLst>
              </p:cNvPr>
              <p:cNvSpPr>
                <a:spLocks noGrp="1"/>
              </p:cNvSpPr>
              <p:nvPr>
                <p:ph idx="1"/>
              </p:nvPr>
            </p:nvSpPr>
            <p:spPr/>
            <p:txBody>
              <a:bodyPr/>
              <a:lstStyle/>
              <a:p>
                <a:r>
                  <a:rPr kumimoji="1" lang="ja-JP" altLang="en-US" b="0">
                    <a:latin typeface="Cambria Math" panose="02040503050406030204" pitchFamily="18" charset="0"/>
                  </a:rPr>
                  <a:t>花枝の先端に花首をつける</a:t>
                </a:r>
                <a:endParaRPr kumimoji="1" lang="en-US" altLang="ja-JP" b="0" dirty="0">
                  <a:latin typeface="Cambria Math" panose="02040503050406030204" pitchFamily="18" charset="0"/>
                </a:endParaRPr>
              </a:p>
              <a:p>
                <a:r>
                  <a:rPr lang="ja-JP" altLang="en-US">
                    <a:latin typeface="Cambria Math" panose="02040503050406030204" pitchFamily="18" charset="0"/>
                  </a:rPr>
                  <a:t>１つの枝に最大３つの花首</a:t>
                </a:r>
                <a:endParaRPr lang="en-US" altLang="ja-JP" dirty="0">
                  <a:latin typeface="Cambria Math" panose="02040503050406030204" pitchFamily="18" charset="0"/>
                </a:endParaRPr>
              </a:p>
              <a:p>
                <a:r>
                  <a:rPr kumimoji="1" lang="ja-JP" altLang="en-US" b="0">
                    <a:latin typeface="Cambria Math" panose="02040503050406030204" pitchFamily="18" charset="0"/>
                  </a:rPr>
                  <a:t>花首は花枝の式に花の重さ</a:t>
                </a:r>
                <a14:m>
                  <m:oMath xmlns:m="http://schemas.openxmlformats.org/officeDocument/2006/math">
                    <m:sSup>
                      <m:sSupPr>
                        <m:ctrlPr>
                          <a:rPr lang="en-US" altLang="ja-JP" b="0" i="1" smtClean="0">
                            <a:latin typeface="Cambria Math" panose="02040503050406030204" pitchFamily="18" charset="0"/>
                            <a:ea typeface="Cambria Math" panose="02040503050406030204" pitchFamily="18" charset="0"/>
                          </a:rPr>
                        </m:ctrlPr>
                      </m:sSupPr>
                      <m:e>
                        <m:r>
                          <m:rPr>
                            <m:sty m:val="p"/>
                          </m:rPr>
                          <a:rPr lang="en-US" altLang="ja-JP" b="0" i="0" smtClean="0">
                            <a:latin typeface="Cambria Math" panose="02040503050406030204" pitchFamily="18" charset="0"/>
                            <a:ea typeface="Cambria Math" panose="02040503050406030204" pitchFamily="18" charset="0"/>
                          </a:rPr>
                          <m:t>Ω</m:t>
                        </m:r>
                      </m:e>
                      <m:sup>
                        <m:r>
                          <a:rPr lang="en-US" altLang="ja-JP" b="0" i="1" smtClean="0">
                            <a:latin typeface="Cambria Math" panose="02040503050406030204" pitchFamily="18" charset="0"/>
                            <a:ea typeface="Cambria Math" panose="02040503050406030204" pitchFamily="18" charset="0"/>
                          </a:rPr>
                          <m:t>𝐹</m:t>
                        </m:r>
                      </m:sup>
                    </m:sSup>
                  </m:oMath>
                </a14:m>
                <a:r>
                  <a:rPr kumimoji="1" lang="ja-JP" altLang="en-US" b="0">
                    <a:latin typeface="Cambria Math" panose="02040503050406030204" pitchFamily="18" charset="0"/>
                  </a:rPr>
                  <a:t>を追加</a:t>
                </a:r>
                <a:endParaRPr lang="en-US" altLang="ja-JP" i="1" dirty="0">
                  <a:latin typeface="Cambria Math" panose="02040503050406030204" pitchFamily="18" charset="0"/>
                </a:endParaRPr>
              </a:p>
              <a:p>
                <a14:m>
                  <m:oMath xmlns:m="http://schemas.openxmlformats.org/officeDocument/2006/math">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𝑞</m:t>
                        </m:r>
                      </m:e>
                      <m:sub>
                        <m:r>
                          <a:rPr kumimoji="1" lang="en-US" altLang="ja-JP" sz="3200" b="0" i="1" smtClean="0">
                            <a:latin typeface="Cambria Math" panose="02040503050406030204" pitchFamily="18" charset="0"/>
                          </a:rPr>
                          <m:t>𝑖</m:t>
                        </m:r>
                      </m:sub>
                      <m:sup/>
                    </m:sSubSup>
                    <m:r>
                      <a:rPr kumimoji="1" lang="en-US" altLang="ja-JP" sz="3200" b="0" i="1" smtClean="0">
                        <a:latin typeface="Cambria Math" panose="02040503050406030204" pitchFamily="18" charset="0"/>
                      </a:rPr>
                      <m:t>=</m:t>
                    </m:r>
                    <m:f>
                      <m:fPr>
                        <m:ctrlPr>
                          <a:rPr kumimoji="1" lang="en-US" altLang="ja-JP" sz="3200" b="0" i="1" smtClean="0">
                            <a:latin typeface="Cambria Math" panose="02040503050406030204" pitchFamily="18" charset="0"/>
                          </a:rPr>
                        </m:ctrlPr>
                      </m:fPr>
                      <m:num>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𝑞</m:t>
                            </m:r>
                          </m:e>
                          <m:sub>
                            <m:r>
                              <a:rPr lang="en-US" altLang="ja-JP" sz="3200" i="1">
                                <a:latin typeface="Cambria Math" panose="02040503050406030204" pitchFamily="18" charset="0"/>
                              </a:rPr>
                              <m:t>𝑖</m:t>
                            </m:r>
                            <m:r>
                              <a:rPr lang="en-US" altLang="ja-JP" sz="3200" i="1">
                                <a:latin typeface="Cambria Math" panose="02040503050406030204" pitchFamily="18" charset="0"/>
                              </a:rPr>
                              <m:t>−1</m:t>
                            </m:r>
                          </m:sub>
                        </m:sSub>
                        <m:r>
                          <a:rPr lang="en-US" altLang="ja-JP" sz="3200" i="1">
                            <a:latin typeface="Cambria Math" panose="02040503050406030204" pitchFamily="18" charset="0"/>
                          </a:rPr>
                          <m:t>+</m:t>
                        </m:r>
                        <m:d>
                          <m:dPr>
                            <m:ctrlPr>
                              <a:rPr lang="en-US" altLang="ja-JP" sz="3200" i="1">
                                <a:latin typeface="Cambria Math" panose="02040503050406030204" pitchFamily="18" charset="0"/>
                              </a:rPr>
                            </m:ctrlPr>
                          </m:dPr>
                          <m:e>
                            <m:r>
                              <a:rPr lang="en-US" altLang="ja-JP" sz="3200" i="1">
                                <a:latin typeface="Cambria Math" panose="02040503050406030204" pitchFamily="18" charset="0"/>
                                <a:ea typeface="Cambria Math" panose="02040503050406030204" pitchFamily="18" charset="0"/>
                              </a:rPr>
                              <m:t>𝜆</m:t>
                            </m:r>
                            <m:r>
                              <a:rPr lang="en-US" altLang="ja-JP" sz="3200" i="1">
                                <a:latin typeface="Cambria Math" panose="02040503050406030204" pitchFamily="18" charset="0"/>
                                <a:ea typeface="Cambria Math" panose="02040503050406030204" pitchFamily="18" charset="0"/>
                              </a:rPr>
                              <m:t> −</m:t>
                            </m:r>
                            <m:f>
                              <m:fPr>
                                <m:ctrlPr>
                                  <a:rPr lang="en-US" altLang="ja-JP" sz="3200" i="1">
                                    <a:latin typeface="Cambria Math" panose="02040503050406030204" pitchFamily="18" charset="0"/>
                                    <a:ea typeface="Cambria Math" panose="02040503050406030204" pitchFamily="18" charset="0"/>
                                  </a:rPr>
                                </m:ctrlPr>
                              </m:fPr>
                              <m:num>
                                <m:r>
                                  <a:rPr lang="en-US" altLang="ja-JP" sz="3200" i="1">
                                    <a:latin typeface="Cambria Math" panose="02040503050406030204" pitchFamily="18" charset="0"/>
                                    <a:ea typeface="Cambria Math" panose="02040503050406030204" pitchFamily="18" charset="0"/>
                                  </a:rPr>
                                  <m:t>𝑖</m:t>
                                </m:r>
                                <m:r>
                                  <a:rPr lang="en-US" altLang="ja-JP" sz="3200" i="1">
                                    <a:latin typeface="Cambria Math" panose="02040503050406030204" pitchFamily="18" charset="0"/>
                                    <a:ea typeface="Cambria Math" panose="02040503050406030204" pitchFamily="18" charset="0"/>
                                  </a:rPr>
                                  <m:t> </m:t>
                                </m:r>
                                <m:r>
                                  <a:rPr lang="en-US" altLang="ja-JP" sz="3200" i="1">
                                    <a:latin typeface="Cambria Math" panose="02040503050406030204" pitchFamily="18" charset="0"/>
                                    <a:ea typeface="Cambria Math" panose="02040503050406030204" pitchFamily="18" charset="0"/>
                                  </a:rPr>
                                  <m:t>𝛾</m:t>
                                </m:r>
                              </m:num>
                              <m:den>
                                <m:sSup>
                                  <m:sSupPr>
                                    <m:ctrlPr>
                                      <a:rPr lang="en-US" altLang="ja-JP" sz="3200" i="1">
                                        <a:latin typeface="Cambria Math" panose="02040503050406030204" pitchFamily="18" charset="0"/>
                                        <a:ea typeface="Cambria Math" panose="02040503050406030204" pitchFamily="18" charset="0"/>
                                      </a:rPr>
                                    </m:ctrlPr>
                                  </m:sSupPr>
                                  <m:e>
                                    <m:r>
                                      <a:rPr lang="en-US" altLang="ja-JP" sz="3200" i="1">
                                        <a:latin typeface="Cambria Math" panose="02040503050406030204" pitchFamily="18" charset="0"/>
                                        <a:ea typeface="Cambria Math" panose="02040503050406030204" pitchFamily="18" charset="0"/>
                                      </a:rPr>
                                      <m:t>𝑁</m:t>
                                    </m:r>
                                  </m:e>
                                  <m:sup>
                                    <m:r>
                                      <a:rPr lang="en-US" altLang="ja-JP" sz="3200" i="1">
                                        <a:latin typeface="Cambria Math" panose="02040503050406030204" pitchFamily="18" charset="0"/>
                                        <a:ea typeface="Cambria Math" panose="02040503050406030204" pitchFamily="18" charset="0"/>
                                      </a:rPr>
                                      <m:t>𝐹</m:t>
                                    </m:r>
                                  </m:sup>
                                </m:sSup>
                              </m:den>
                            </m:f>
                            <m:r>
                              <a:rPr lang="en-US" altLang="ja-JP" sz="3200" b="0" i="1" smtClean="0">
                                <a:latin typeface="Cambria Math" panose="02040503050406030204" pitchFamily="18" charset="0"/>
                                <a:ea typeface="Cambria Math" panose="02040503050406030204" pitchFamily="18" charset="0"/>
                              </a:rPr>
                              <m:t> </m:t>
                            </m:r>
                            <m:r>
                              <a:rPr lang="en-US" altLang="ja-JP" sz="3200" b="1" i="1" smtClean="0">
                                <a:solidFill>
                                  <a:schemeClr val="accent2"/>
                                </a:solidFill>
                                <a:latin typeface="Cambria Math" panose="02040503050406030204" pitchFamily="18" charset="0"/>
                                <a:ea typeface="Cambria Math" panose="02040503050406030204" pitchFamily="18" charset="0"/>
                              </a:rPr>
                              <m:t>−</m:t>
                            </m:r>
                            <m:sSup>
                              <m:sSupPr>
                                <m:ctrlPr>
                                  <a:rPr lang="en-US" altLang="ja-JP" sz="3200" b="1" i="1" smtClean="0">
                                    <a:solidFill>
                                      <a:schemeClr val="accent2"/>
                                    </a:solidFill>
                                    <a:latin typeface="Cambria Math" panose="02040503050406030204" pitchFamily="18" charset="0"/>
                                    <a:ea typeface="Cambria Math" panose="02040503050406030204" pitchFamily="18" charset="0"/>
                                  </a:rPr>
                                </m:ctrlPr>
                              </m:sSupPr>
                              <m:e>
                                <m:r>
                                  <a:rPr lang="en-US" altLang="ja-JP" sz="3200" b="1" i="0" smtClean="0">
                                    <a:solidFill>
                                      <a:schemeClr val="accent2"/>
                                    </a:solidFill>
                                    <a:latin typeface="Cambria Math" panose="02040503050406030204" pitchFamily="18" charset="0"/>
                                    <a:ea typeface="Cambria Math" panose="02040503050406030204" pitchFamily="18" charset="0"/>
                                  </a:rPr>
                                  <m:t>𝛀</m:t>
                                </m:r>
                              </m:e>
                              <m:sup>
                                <m:r>
                                  <a:rPr lang="en-US" altLang="ja-JP" sz="3200" b="1" i="1" smtClean="0">
                                    <a:solidFill>
                                      <a:schemeClr val="accent2"/>
                                    </a:solidFill>
                                    <a:latin typeface="Cambria Math" panose="02040503050406030204" pitchFamily="18" charset="0"/>
                                    <a:ea typeface="Cambria Math" panose="02040503050406030204" pitchFamily="18" charset="0"/>
                                  </a:rPr>
                                  <m:t>𝑭</m:t>
                                </m:r>
                              </m:sup>
                            </m:sSup>
                          </m:e>
                        </m:d>
                        <m:r>
                          <a:rPr lang="en-US" altLang="ja-JP" sz="3200" i="1">
                            <a:latin typeface="Cambria Math" panose="02040503050406030204" pitchFamily="18" charset="0"/>
                          </a:rPr>
                          <m:t>[0, 1, 0]</m:t>
                        </m:r>
                      </m:num>
                      <m:den>
                        <m:r>
                          <a:rPr kumimoji="1" lang="en-US" altLang="ja-JP" sz="3200" b="0" i="1" smtClean="0">
                            <a:latin typeface="Cambria Math" panose="02040503050406030204" pitchFamily="18" charset="0"/>
                          </a:rPr>
                          <m:t>1+</m:t>
                        </m:r>
                        <m:r>
                          <a:rPr lang="en-US" altLang="ja-JP" sz="3200" i="1">
                            <a:latin typeface="Cambria Math" panose="02040503050406030204" pitchFamily="18" charset="0"/>
                            <a:ea typeface="Cambria Math" panose="02040503050406030204" pitchFamily="18" charset="0"/>
                          </a:rPr>
                          <m:t>𝜆</m:t>
                        </m:r>
                        <m:r>
                          <a:rPr lang="en-US" altLang="ja-JP" sz="3200" i="1">
                            <a:latin typeface="Cambria Math" panose="02040503050406030204" pitchFamily="18" charset="0"/>
                            <a:ea typeface="Cambria Math" panose="02040503050406030204" pitchFamily="18" charset="0"/>
                          </a:rPr>
                          <m:t> −</m:t>
                        </m:r>
                        <m:f>
                          <m:fPr>
                            <m:ctrlPr>
                              <a:rPr lang="en-US" altLang="ja-JP" sz="3200" i="1">
                                <a:latin typeface="Cambria Math" panose="02040503050406030204" pitchFamily="18" charset="0"/>
                                <a:ea typeface="Cambria Math" panose="02040503050406030204" pitchFamily="18" charset="0"/>
                              </a:rPr>
                            </m:ctrlPr>
                          </m:fPr>
                          <m:num>
                            <m:r>
                              <a:rPr lang="en-US" altLang="ja-JP" sz="3200" i="1">
                                <a:latin typeface="Cambria Math" panose="02040503050406030204" pitchFamily="18" charset="0"/>
                                <a:ea typeface="Cambria Math" panose="02040503050406030204" pitchFamily="18" charset="0"/>
                              </a:rPr>
                              <m:t>𝑖</m:t>
                            </m:r>
                            <m:r>
                              <a:rPr lang="en-US" altLang="ja-JP" sz="3200" i="1">
                                <a:latin typeface="Cambria Math" panose="02040503050406030204" pitchFamily="18" charset="0"/>
                                <a:ea typeface="Cambria Math" panose="02040503050406030204" pitchFamily="18" charset="0"/>
                              </a:rPr>
                              <m:t> </m:t>
                            </m:r>
                            <m:r>
                              <a:rPr lang="en-US" altLang="ja-JP" sz="3200" i="1">
                                <a:latin typeface="Cambria Math" panose="02040503050406030204" pitchFamily="18" charset="0"/>
                                <a:ea typeface="Cambria Math" panose="02040503050406030204" pitchFamily="18" charset="0"/>
                              </a:rPr>
                              <m:t>𝛾</m:t>
                            </m:r>
                          </m:num>
                          <m:den>
                            <m:sSup>
                              <m:sSupPr>
                                <m:ctrlPr>
                                  <a:rPr lang="en-US" altLang="ja-JP" sz="3200" i="1">
                                    <a:latin typeface="Cambria Math" panose="02040503050406030204" pitchFamily="18" charset="0"/>
                                    <a:ea typeface="Cambria Math" panose="02040503050406030204" pitchFamily="18" charset="0"/>
                                  </a:rPr>
                                </m:ctrlPr>
                              </m:sSupPr>
                              <m:e>
                                <m:r>
                                  <a:rPr lang="en-US" altLang="ja-JP" sz="3200" i="1">
                                    <a:latin typeface="Cambria Math" panose="02040503050406030204" pitchFamily="18" charset="0"/>
                                    <a:ea typeface="Cambria Math" panose="02040503050406030204" pitchFamily="18" charset="0"/>
                                  </a:rPr>
                                  <m:t>𝑁</m:t>
                                </m:r>
                              </m:e>
                              <m:sup>
                                <m:r>
                                  <a:rPr lang="en-US" altLang="ja-JP" sz="3200" i="1">
                                    <a:latin typeface="Cambria Math" panose="02040503050406030204" pitchFamily="18" charset="0"/>
                                    <a:ea typeface="Cambria Math" panose="02040503050406030204" pitchFamily="18" charset="0"/>
                                  </a:rPr>
                                  <m:t>𝐹</m:t>
                                </m:r>
                                <m:r>
                                  <a:rPr lang="en-US" altLang="ja-JP" sz="3200" b="0" i="1" smtClean="0">
                                    <a:latin typeface="Cambria Math" panose="02040503050406030204" pitchFamily="18" charset="0"/>
                                    <a:ea typeface="Cambria Math" panose="02040503050406030204" pitchFamily="18" charset="0"/>
                                  </a:rPr>
                                  <m:t> </m:t>
                                </m:r>
                              </m:sup>
                            </m:sSup>
                          </m:den>
                        </m:f>
                        <m:r>
                          <a:rPr lang="en-US" altLang="ja-JP" sz="3200" b="0" i="1" smtClean="0">
                            <a:latin typeface="Cambria Math" panose="02040503050406030204" pitchFamily="18" charset="0"/>
                            <a:ea typeface="Cambria Math" panose="02040503050406030204" pitchFamily="18" charset="0"/>
                          </a:rPr>
                          <m:t>𝑏</m:t>
                        </m:r>
                        <m:r>
                          <a:rPr lang="en-US" altLang="ja-JP" sz="3200" b="0" i="1" smtClean="0">
                            <a:latin typeface="Cambria Math" panose="02040503050406030204" pitchFamily="18" charset="0"/>
                            <a:ea typeface="Cambria Math" panose="02040503050406030204" pitchFamily="18" charset="0"/>
                          </a:rPr>
                          <m:t> </m:t>
                        </m:r>
                        <m:r>
                          <a:rPr lang="en-US" altLang="ja-JP" sz="3200" b="1" i="1" smtClean="0">
                            <a:solidFill>
                              <a:schemeClr val="accent2"/>
                            </a:solidFill>
                            <a:latin typeface="Cambria Math" panose="02040503050406030204" pitchFamily="18" charset="0"/>
                            <a:ea typeface="Cambria Math" panose="02040503050406030204" pitchFamily="18" charset="0"/>
                          </a:rPr>
                          <m:t>−</m:t>
                        </m:r>
                        <m:sSup>
                          <m:sSupPr>
                            <m:ctrlPr>
                              <a:rPr lang="en-US" altLang="ja-JP" sz="3200" b="1" i="1" smtClean="0">
                                <a:solidFill>
                                  <a:schemeClr val="accent2"/>
                                </a:solidFill>
                                <a:latin typeface="Cambria Math" panose="02040503050406030204" pitchFamily="18" charset="0"/>
                                <a:ea typeface="Cambria Math" panose="02040503050406030204" pitchFamily="18" charset="0"/>
                              </a:rPr>
                            </m:ctrlPr>
                          </m:sSupPr>
                          <m:e>
                            <m:r>
                              <a:rPr lang="en-US" altLang="ja-JP" sz="3200" b="1" i="0" smtClean="0">
                                <a:solidFill>
                                  <a:schemeClr val="accent2"/>
                                </a:solidFill>
                                <a:latin typeface="Cambria Math" panose="02040503050406030204" pitchFamily="18" charset="0"/>
                                <a:ea typeface="Cambria Math" panose="02040503050406030204" pitchFamily="18" charset="0"/>
                              </a:rPr>
                              <m:t>𝛀</m:t>
                            </m:r>
                          </m:e>
                          <m:sup>
                            <m:r>
                              <a:rPr lang="en-US" altLang="ja-JP" sz="3200" b="1" i="1" smtClean="0">
                                <a:solidFill>
                                  <a:schemeClr val="accent2"/>
                                </a:solidFill>
                                <a:latin typeface="Cambria Math" panose="02040503050406030204" pitchFamily="18" charset="0"/>
                                <a:ea typeface="Cambria Math" panose="02040503050406030204" pitchFamily="18" charset="0"/>
                              </a:rPr>
                              <m:t>𝑭</m:t>
                            </m:r>
                          </m:sup>
                        </m:sSup>
                      </m:den>
                    </m:f>
                  </m:oMath>
                </a14:m>
                <a:endParaRPr kumimoji="1" lang="ja-JP" altLang="en-US"/>
              </a:p>
            </p:txBody>
          </p:sp>
        </mc:Choice>
        <mc:Fallback xmlns="">
          <p:sp>
            <p:nvSpPr>
              <p:cNvPr id="3" name="コンテンツ プレースホルダー 2">
                <a:extLst>
                  <a:ext uri="{FF2B5EF4-FFF2-40B4-BE49-F238E27FC236}">
                    <a16:creationId xmlns:a16="http://schemas.microsoft.com/office/drawing/2014/main" id="{77E9BBD8-8C97-1DFF-B1C4-25D95802EB65}"/>
                  </a:ext>
                </a:extLst>
              </p:cNvPr>
              <p:cNvSpPr>
                <a:spLocks noGrp="1" noRot="1" noChangeAspect="1" noMove="1" noResize="1" noEditPoints="1" noAdjustHandles="1" noChangeArrowheads="1" noChangeShapeType="1" noTextEdit="1"/>
              </p:cNvSpPr>
              <p:nvPr>
                <p:ph idx="1"/>
              </p:nvPr>
            </p:nvSpPr>
            <p:spPr>
              <a:blipFill>
                <a:blip r:embed="rId3"/>
                <a:stretch>
                  <a:fillRect l="-1327" t="-2326"/>
                </a:stretch>
              </a:blipFill>
            </p:spPr>
            <p:txBody>
              <a:bodyPr/>
              <a:lstStyle/>
              <a:p>
                <a:r>
                  <a:rPr lang="ja-JP" altLang="en-US">
                    <a:noFill/>
                  </a:rPr>
                  <a:t> </a:t>
                </a:r>
              </a:p>
            </p:txBody>
          </p:sp>
        </mc:Fallback>
      </mc:AlternateContent>
      <p:sp>
        <p:nvSpPr>
          <p:cNvPr id="4" name="正方形/長方形 3">
            <a:extLst>
              <a:ext uri="{FF2B5EF4-FFF2-40B4-BE49-F238E27FC236}">
                <a16:creationId xmlns:a16="http://schemas.microsoft.com/office/drawing/2014/main" id="{E5DB2000-0D9E-A5DD-D643-34E67042A912}"/>
              </a:ext>
            </a:extLst>
          </p:cNvPr>
          <p:cNvSpPr/>
          <p:nvPr/>
        </p:nvSpPr>
        <p:spPr>
          <a:xfrm>
            <a:off x="7924800" y="2023872"/>
            <a:ext cx="4145280" cy="46695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図</a:t>
            </a:r>
          </a:p>
        </p:txBody>
      </p:sp>
    </p:spTree>
    <p:extLst>
      <p:ext uri="{BB962C8B-B14F-4D97-AF65-F5344CB8AC3E}">
        <p14:creationId xmlns:p14="http://schemas.microsoft.com/office/powerpoint/2010/main" val="1015824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70EEF0-904C-86F6-03FE-C97B08C778A4}"/>
              </a:ext>
            </a:extLst>
          </p:cNvPr>
          <p:cNvSpPr>
            <a:spLocks noGrp="1"/>
          </p:cNvSpPr>
          <p:nvPr>
            <p:ph type="title"/>
          </p:nvPr>
        </p:nvSpPr>
        <p:spPr/>
        <p:txBody>
          <a:bodyPr/>
          <a:lstStyle/>
          <a:p>
            <a:r>
              <a:rPr kumimoji="1" lang="en-US" altLang="ja-JP" dirty="0"/>
              <a:t>4.4. Models</a:t>
            </a:r>
            <a:endParaRPr kumimoji="1" lang="ja-JP" altLang="en-US"/>
          </a:p>
        </p:txBody>
      </p:sp>
      <p:sp>
        <p:nvSpPr>
          <p:cNvPr id="3" name="コンテンツ プレースホルダー 2">
            <a:extLst>
              <a:ext uri="{FF2B5EF4-FFF2-40B4-BE49-F238E27FC236}">
                <a16:creationId xmlns:a16="http://schemas.microsoft.com/office/drawing/2014/main" id="{27C69497-4268-F41A-C874-B33C505A0CE6}"/>
              </a:ext>
            </a:extLst>
          </p:cNvPr>
          <p:cNvSpPr>
            <a:spLocks noGrp="1"/>
          </p:cNvSpPr>
          <p:nvPr>
            <p:ph idx="1"/>
          </p:nvPr>
        </p:nvSpPr>
        <p:spPr/>
        <p:txBody>
          <a:bodyPr/>
          <a:lstStyle/>
          <a:p>
            <a:r>
              <a:rPr kumimoji="1" lang="ja-JP" altLang="en-US"/>
              <a:t>ユーザーが作った花と葉のモデルをつける</a:t>
            </a:r>
            <a:endParaRPr kumimoji="1" lang="en-US" altLang="ja-JP" dirty="0"/>
          </a:p>
          <a:p>
            <a:r>
              <a:rPr lang="ja-JP" altLang="en-US"/>
              <a:t>葉は養生に沿って螺旋状に花枝の書く節につける</a:t>
            </a:r>
            <a:endParaRPr lang="en-US" altLang="ja-JP" dirty="0"/>
          </a:p>
          <a:p>
            <a:r>
              <a:rPr kumimoji="1" lang="ja-JP" altLang="en-US"/>
              <a:t>花は</a:t>
            </a:r>
            <a:r>
              <a:rPr kumimoji="1" lang="en-US" altLang="ja-JP" dirty="0"/>
              <a:t>pedicel</a:t>
            </a:r>
            <a:r>
              <a:rPr kumimoji="1" lang="ja-JP" altLang="en-US"/>
              <a:t>の先端に</a:t>
            </a:r>
          </a:p>
        </p:txBody>
      </p:sp>
      <p:sp>
        <p:nvSpPr>
          <p:cNvPr id="4" name="正方形/長方形 3">
            <a:extLst>
              <a:ext uri="{FF2B5EF4-FFF2-40B4-BE49-F238E27FC236}">
                <a16:creationId xmlns:a16="http://schemas.microsoft.com/office/drawing/2014/main" id="{C7C134A7-C124-FA3F-78A1-62222CE3D5A8}"/>
              </a:ext>
            </a:extLst>
          </p:cNvPr>
          <p:cNvSpPr/>
          <p:nvPr/>
        </p:nvSpPr>
        <p:spPr>
          <a:xfrm>
            <a:off x="6952891" y="2984740"/>
            <a:ext cx="5117189" cy="37086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図</a:t>
            </a:r>
          </a:p>
        </p:txBody>
      </p:sp>
    </p:spTree>
    <p:extLst>
      <p:ext uri="{BB962C8B-B14F-4D97-AF65-F5344CB8AC3E}">
        <p14:creationId xmlns:p14="http://schemas.microsoft.com/office/powerpoint/2010/main" val="1334959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33490B-5890-22B7-B44C-BCE7137CBE4A}"/>
              </a:ext>
            </a:extLst>
          </p:cNvPr>
          <p:cNvSpPr>
            <a:spLocks noGrp="1"/>
          </p:cNvSpPr>
          <p:nvPr>
            <p:ph type="title"/>
          </p:nvPr>
        </p:nvSpPr>
        <p:spPr/>
        <p:txBody>
          <a:bodyPr/>
          <a:lstStyle/>
          <a:p>
            <a:r>
              <a:rPr kumimoji="1" lang="en-US" altLang="ja-JP" dirty="0"/>
              <a:t>Rerated</a:t>
            </a:r>
            <a:r>
              <a:rPr kumimoji="1" lang="ja-JP" altLang="en-US"/>
              <a:t> </a:t>
            </a:r>
            <a:r>
              <a:rPr lang="en-US" altLang="ja-JP" dirty="0"/>
              <a:t>w</a:t>
            </a:r>
            <a:r>
              <a:rPr kumimoji="1" lang="en-US" altLang="ja-JP" dirty="0"/>
              <a:t>ork(2)</a:t>
            </a:r>
            <a:endParaRPr kumimoji="1" lang="ja-JP" altLang="en-US"/>
          </a:p>
        </p:txBody>
      </p:sp>
      <p:pic>
        <p:nvPicPr>
          <p:cNvPr id="5" name="コンテンツ プレースホルダー 4" descr="花が咲いている植物&#10;&#10;自動的に生成された説明">
            <a:extLst>
              <a:ext uri="{FF2B5EF4-FFF2-40B4-BE49-F238E27FC236}">
                <a16:creationId xmlns:a16="http://schemas.microsoft.com/office/drawing/2014/main" id="{32302D53-0D6A-0DE9-EA31-5501A51AE69B}"/>
              </a:ext>
            </a:extLst>
          </p:cNvPr>
          <p:cNvPicPr>
            <a:picLocks noGrp="1" noChangeAspect="1"/>
          </p:cNvPicPr>
          <p:nvPr>
            <p:ph idx="1"/>
          </p:nvPr>
        </p:nvPicPr>
        <p:blipFill>
          <a:blip r:embed="rId3"/>
          <a:stretch>
            <a:fillRect/>
          </a:stretch>
        </p:blipFill>
        <p:spPr>
          <a:xfrm>
            <a:off x="6096000" y="3178577"/>
            <a:ext cx="6159281" cy="3458468"/>
          </a:xfrm>
        </p:spPr>
      </p:pic>
      <p:pic>
        <p:nvPicPr>
          <p:cNvPr id="7" name="図 6">
            <a:extLst>
              <a:ext uri="{FF2B5EF4-FFF2-40B4-BE49-F238E27FC236}">
                <a16:creationId xmlns:a16="http://schemas.microsoft.com/office/drawing/2014/main" id="{CB2EAF8C-3642-61C4-290E-1AA50A17F3D5}"/>
              </a:ext>
            </a:extLst>
          </p:cNvPr>
          <p:cNvPicPr>
            <a:picLocks noChangeAspect="1"/>
          </p:cNvPicPr>
          <p:nvPr/>
        </p:nvPicPr>
        <p:blipFill>
          <a:blip r:embed="rId4"/>
          <a:stretch>
            <a:fillRect/>
          </a:stretch>
        </p:blipFill>
        <p:spPr>
          <a:xfrm>
            <a:off x="105507" y="3231697"/>
            <a:ext cx="6605373" cy="3292268"/>
          </a:xfrm>
          <a:prstGeom prst="rect">
            <a:avLst/>
          </a:prstGeom>
        </p:spPr>
      </p:pic>
      <p:sp>
        <p:nvSpPr>
          <p:cNvPr id="8" name="テキスト ボックス 7">
            <a:extLst>
              <a:ext uri="{FF2B5EF4-FFF2-40B4-BE49-F238E27FC236}">
                <a16:creationId xmlns:a16="http://schemas.microsoft.com/office/drawing/2014/main" id="{74E1C207-C18D-EFC9-6816-FA1C59D85675}"/>
              </a:ext>
            </a:extLst>
          </p:cNvPr>
          <p:cNvSpPr txBox="1"/>
          <p:nvPr/>
        </p:nvSpPr>
        <p:spPr>
          <a:xfrm>
            <a:off x="963398" y="1553361"/>
            <a:ext cx="4338047" cy="954107"/>
          </a:xfrm>
          <a:prstGeom prst="rect">
            <a:avLst/>
          </a:prstGeom>
          <a:noFill/>
        </p:spPr>
        <p:txBody>
          <a:bodyPr wrap="none" rtlCol="0">
            <a:spAutoFit/>
          </a:bodyPr>
          <a:lstStyle/>
          <a:p>
            <a:r>
              <a:rPr kumimoji="1" lang="en-US" altLang="ja-JP" sz="2800" b="1" dirty="0">
                <a:latin typeface="Helvetica" pitchFamily="2" charset="0"/>
              </a:rPr>
              <a:t>Guidin</a:t>
            </a:r>
            <a:r>
              <a:rPr lang="en-US" altLang="ja-JP" sz="2800" b="1" dirty="0">
                <a:latin typeface="Helvetica" pitchFamily="2" charset="0"/>
              </a:rPr>
              <a:t>g Vectors Method</a:t>
            </a:r>
          </a:p>
          <a:p>
            <a:r>
              <a:rPr kumimoji="1" lang="en-US" altLang="ja-JP" sz="2800" b="1" dirty="0">
                <a:latin typeface="Helvetica" pitchFamily="2" charset="0"/>
              </a:rPr>
              <a:t>[</a:t>
            </a:r>
            <a:r>
              <a:rPr lang="en-US" altLang="ja-JP" sz="2800" dirty="0">
                <a:effectLst/>
                <a:latin typeface="Helvetica" pitchFamily="2" charset="0"/>
              </a:rPr>
              <a:t>Xu L</a:t>
            </a:r>
            <a:r>
              <a:rPr lang="en-US" altLang="ja-JP" sz="2800" i="1" dirty="0">
                <a:effectLst/>
                <a:latin typeface="Helvetica" pitchFamily="2" charset="0"/>
              </a:rPr>
              <a:t>,</a:t>
            </a:r>
            <a:r>
              <a:rPr lang="en-US" altLang="ja-JP" sz="2800" i="1" dirty="0">
                <a:latin typeface="Helvetica" pitchFamily="2" charset="0"/>
              </a:rPr>
              <a:t> </a:t>
            </a:r>
            <a:r>
              <a:rPr lang="en-US" altLang="ja-JP" sz="2800" dirty="0">
                <a:latin typeface="Helvetica" pitchFamily="2" charset="0"/>
              </a:rPr>
              <a:t>2015</a:t>
            </a:r>
            <a:r>
              <a:rPr kumimoji="1" lang="en-US" altLang="ja-JP" sz="2800" b="1" dirty="0">
                <a:latin typeface="Helvetica" pitchFamily="2" charset="0"/>
              </a:rPr>
              <a:t>]</a:t>
            </a:r>
            <a:endParaRPr kumimoji="1" lang="ja-JP" altLang="en-US" sz="2800" b="1">
              <a:latin typeface="Helvetica" pitchFamily="2" charset="0"/>
            </a:endParaRPr>
          </a:p>
        </p:txBody>
      </p:sp>
      <p:sp>
        <p:nvSpPr>
          <p:cNvPr id="9" name="テキスト ボックス 8">
            <a:extLst>
              <a:ext uri="{FF2B5EF4-FFF2-40B4-BE49-F238E27FC236}">
                <a16:creationId xmlns:a16="http://schemas.microsoft.com/office/drawing/2014/main" id="{86B7946B-B139-009A-6613-1192AEB93ADD}"/>
              </a:ext>
            </a:extLst>
          </p:cNvPr>
          <p:cNvSpPr txBox="1"/>
          <p:nvPr/>
        </p:nvSpPr>
        <p:spPr>
          <a:xfrm>
            <a:off x="6590463" y="1529759"/>
            <a:ext cx="3579826" cy="954107"/>
          </a:xfrm>
          <a:prstGeom prst="rect">
            <a:avLst/>
          </a:prstGeom>
          <a:noFill/>
        </p:spPr>
        <p:txBody>
          <a:bodyPr wrap="none" rtlCol="0">
            <a:spAutoFit/>
          </a:bodyPr>
          <a:lstStyle/>
          <a:p>
            <a:r>
              <a:rPr kumimoji="1" lang="en-US" altLang="ja-JP" sz="2800" b="1" dirty="0">
                <a:latin typeface="Helvetica" pitchFamily="2" charset="0"/>
              </a:rPr>
              <a:t>Shrub Rose </a:t>
            </a:r>
            <a:r>
              <a:rPr lang="en-US" altLang="ja-JP" sz="2800" b="1" dirty="0">
                <a:latin typeface="Helvetica" pitchFamily="2" charset="0"/>
              </a:rPr>
              <a:t>Method</a:t>
            </a:r>
          </a:p>
          <a:p>
            <a:r>
              <a:rPr lang="en-US" altLang="ja-JP" sz="2800" b="1" dirty="0">
                <a:latin typeface="Helvetica" pitchFamily="2" charset="0"/>
              </a:rPr>
              <a:t>[</a:t>
            </a:r>
            <a:r>
              <a:rPr lang="en-US" altLang="ja-JP" sz="2800" dirty="0" err="1">
                <a:effectLst/>
                <a:latin typeface="Helvetica" pitchFamily="2" charset="0"/>
              </a:rPr>
              <a:t>Umezawa</a:t>
            </a:r>
            <a:r>
              <a:rPr lang="en-US" altLang="ja-JP" sz="2800" dirty="0">
                <a:effectLst/>
                <a:latin typeface="Helvetica" pitchFamily="2" charset="0"/>
              </a:rPr>
              <a:t> W,</a:t>
            </a:r>
            <a:r>
              <a:rPr lang="en-US" altLang="ja-JP" sz="2800" dirty="0">
                <a:latin typeface="Helvetica" pitchFamily="2" charset="0"/>
              </a:rPr>
              <a:t> 2023</a:t>
            </a:r>
            <a:r>
              <a:rPr lang="en-US" altLang="ja-JP" sz="2800" b="1" dirty="0">
                <a:latin typeface="Helvetica" pitchFamily="2" charset="0"/>
              </a:rPr>
              <a:t>]</a:t>
            </a:r>
            <a:endParaRPr kumimoji="1" lang="ja-JP" altLang="en-US" sz="2800" b="1">
              <a:latin typeface="Helvetica" pitchFamily="2" charset="0"/>
            </a:endParaRPr>
          </a:p>
        </p:txBody>
      </p:sp>
      <p:sp>
        <p:nvSpPr>
          <p:cNvPr id="3" name="テキスト ボックス 2">
            <a:extLst>
              <a:ext uri="{FF2B5EF4-FFF2-40B4-BE49-F238E27FC236}">
                <a16:creationId xmlns:a16="http://schemas.microsoft.com/office/drawing/2014/main" id="{2A172EB9-5186-FEE6-9C40-BDF0964839C5}"/>
              </a:ext>
            </a:extLst>
          </p:cNvPr>
          <p:cNvSpPr txBox="1"/>
          <p:nvPr/>
        </p:nvSpPr>
        <p:spPr>
          <a:xfrm>
            <a:off x="6576052" y="2551976"/>
            <a:ext cx="5679229" cy="830997"/>
          </a:xfrm>
          <a:prstGeom prst="rect">
            <a:avLst/>
          </a:prstGeom>
          <a:noFill/>
        </p:spPr>
        <p:txBody>
          <a:bodyPr wrap="square" rtlCol="0">
            <a:spAutoFit/>
          </a:bodyPr>
          <a:lstStyle/>
          <a:p>
            <a:r>
              <a:rPr kumimoji="1" lang="en-US" altLang="ja-JP" sz="2400" dirty="0">
                <a:latin typeface="Helvetica Neue Light" panose="02000403000000020004" pitchFamily="2" charset="0"/>
                <a:ea typeface="Helvetica Neue Light" panose="02000403000000020004" pitchFamily="2" charset="0"/>
              </a:rPr>
              <a:t>Shrub roses are not fixed to supporting structure</a:t>
            </a:r>
            <a:endParaRPr kumimoji="1" lang="ja-JP" altLang="en-US" sz="2400">
              <a:latin typeface="Helvetica Neue Light" panose="02000403000000020004" pitchFamily="2" charset="0"/>
            </a:endParaRPr>
          </a:p>
        </p:txBody>
      </p:sp>
      <p:sp>
        <p:nvSpPr>
          <p:cNvPr id="6" name="テキスト ボックス 5">
            <a:extLst>
              <a:ext uri="{FF2B5EF4-FFF2-40B4-BE49-F238E27FC236}">
                <a16:creationId xmlns:a16="http://schemas.microsoft.com/office/drawing/2014/main" id="{E1CFA75F-356F-B2CD-FE43-0F3B74171580}"/>
              </a:ext>
            </a:extLst>
          </p:cNvPr>
          <p:cNvSpPr txBox="1"/>
          <p:nvPr/>
        </p:nvSpPr>
        <p:spPr>
          <a:xfrm>
            <a:off x="963398" y="2566966"/>
            <a:ext cx="4912746" cy="1200329"/>
          </a:xfrm>
          <a:prstGeom prst="rect">
            <a:avLst/>
          </a:prstGeom>
          <a:noFill/>
        </p:spPr>
        <p:txBody>
          <a:bodyPr wrap="square" rtlCol="0">
            <a:spAutoFit/>
          </a:bodyPr>
          <a:lstStyle/>
          <a:p>
            <a:r>
              <a:rPr kumimoji="1" lang="en-US" altLang="ja-JP" sz="2400" dirty="0">
                <a:latin typeface="Helvetica Neue Light" panose="02000403000000020004" pitchFamily="2" charset="0"/>
                <a:ea typeface="Helvetica Neue Light" panose="02000403000000020004" pitchFamily="2" charset="0"/>
              </a:rPr>
              <a:t>Generate natural tree models by path-finding algorithm</a:t>
            </a:r>
          </a:p>
          <a:p>
            <a:endParaRPr kumimoji="1" lang="ja-JP" altLang="en-US" sz="2400">
              <a:latin typeface="Helvetica Neue Light" panose="02000403000000020004" pitchFamily="2" charset="0"/>
            </a:endParaRPr>
          </a:p>
        </p:txBody>
      </p:sp>
    </p:spTree>
    <p:extLst>
      <p:ext uri="{BB962C8B-B14F-4D97-AF65-F5344CB8AC3E}">
        <p14:creationId xmlns:p14="http://schemas.microsoft.com/office/powerpoint/2010/main" val="168837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FA57E-97D5-9E3B-0D04-0A31F0F40161}"/>
              </a:ext>
            </a:extLst>
          </p:cNvPr>
          <p:cNvSpPr>
            <a:spLocks noGrp="1"/>
          </p:cNvSpPr>
          <p:nvPr>
            <p:ph type="title"/>
          </p:nvPr>
        </p:nvSpPr>
        <p:spPr/>
        <p:txBody>
          <a:bodyPr/>
          <a:lstStyle/>
          <a:p>
            <a:r>
              <a:rPr kumimoji="1" lang="en-US" altLang="ja-JP" dirty="0"/>
              <a:t>Climbing rose </a:t>
            </a:r>
            <a:r>
              <a:rPr lang="en-US" altLang="ja-JP" dirty="0"/>
              <a:t>t</a:t>
            </a:r>
            <a:r>
              <a:rPr kumimoji="1" lang="en-US" altLang="ja-JP" dirty="0"/>
              <a:t>ree </a:t>
            </a:r>
            <a:r>
              <a:rPr lang="en-US" altLang="ja-JP" dirty="0"/>
              <a:t>s</a:t>
            </a:r>
            <a:r>
              <a:rPr kumimoji="1" lang="en-US" altLang="ja-JP" dirty="0"/>
              <a:t>hape</a:t>
            </a:r>
            <a:endParaRPr kumimoji="1" lang="ja-JP" altLang="en-US"/>
          </a:p>
        </p:txBody>
      </p:sp>
      <p:sp>
        <p:nvSpPr>
          <p:cNvPr id="3" name="コンテンツ プレースホルダー 2">
            <a:extLst>
              <a:ext uri="{FF2B5EF4-FFF2-40B4-BE49-F238E27FC236}">
                <a16:creationId xmlns:a16="http://schemas.microsoft.com/office/drawing/2014/main" id="{B424D1EF-B291-D187-A3D4-520F80C3F172}"/>
              </a:ext>
            </a:extLst>
          </p:cNvPr>
          <p:cNvSpPr>
            <a:spLocks noGrp="1"/>
          </p:cNvSpPr>
          <p:nvPr>
            <p:ph idx="1"/>
          </p:nvPr>
        </p:nvSpPr>
        <p:spPr>
          <a:xfrm>
            <a:off x="838200" y="1749980"/>
            <a:ext cx="10629275" cy="2023086"/>
          </a:xfrm>
        </p:spPr>
        <p:txBody>
          <a:bodyPr>
            <a:normAutofit/>
          </a:bodyPr>
          <a:lstStyle/>
          <a:p>
            <a:pPr marL="0" indent="0">
              <a:buNone/>
            </a:pPr>
            <a:r>
              <a:rPr kumimoji="1" lang="en-US" altLang="ja-JP" dirty="0">
                <a:latin typeface="Helvetica Neue" panose="02000503000000020004" pitchFamily="2" charset="0"/>
                <a:ea typeface="Helvetica Neue" panose="02000503000000020004" pitchFamily="2" charset="0"/>
                <a:cs typeface="Helvetica Neue" panose="02000503000000020004" pitchFamily="2" charset="0"/>
              </a:rPr>
              <a:t>Climbin</a:t>
            </a:r>
            <a:r>
              <a:rPr lang="en-US" altLang="ja-JP" dirty="0">
                <a:latin typeface="Helvetica Neue" panose="02000503000000020004" pitchFamily="2" charset="0"/>
                <a:ea typeface="Helvetica Neue" panose="02000503000000020004" pitchFamily="2" charset="0"/>
                <a:cs typeface="Helvetica Neue" panose="02000503000000020004" pitchFamily="2" charset="0"/>
              </a:rPr>
              <a:t>g rose tree are designed by artificial care</a:t>
            </a:r>
          </a:p>
          <a:p>
            <a:pPr lvl="1"/>
            <a:r>
              <a:rPr lang="en-US" altLang="ja-JP" dirty="0">
                <a:ea typeface="Helvetica Neue Light" panose="02000403000000020004" pitchFamily="2" charset="0"/>
              </a:rPr>
              <a:t>The care is called “</a:t>
            </a:r>
            <a:r>
              <a:rPr lang="en-US" altLang="ja-JP" sz="2800" b="1" dirty="0">
                <a:latin typeface="Helvetica Neue" panose="02000503000000020004" pitchFamily="2" charset="0"/>
                <a:ea typeface="Helvetica Neue" panose="02000503000000020004" pitchFamily="2" charset="0"/>
                <a:cs typeface="Helvetica Neue" panose="02000503000000020004" pitchFamily="2" charset="0"/>
              </a:rPr>
              <a:t>training</a:t>
            </a:r>
            <a:r>
              <a:rPr lang="en-US" altLang="ja-JP" dirty="0">
                <a:ea typeface="Helvetica Neue Light" panose="02000403000000020004" pitchFamily="2" charset="0"/>
              </a:rPr>
              <a:t>”, where gardeners fix roses to supporting structure</a:t>
            </a:r>
          </a:p>
          <a:p>
            <a:pPr lvl="1"/>
            <a:r>
              <a:rPr lang="en-US" altLang="ja-JP" dirty="0">
                <a:ea typeface="Helvetica Neue Light" panose="02000403000000020004" pitchFamily="2" charset="0"/>
              </a:rPr>
              <a:t>Training aims to enhance their aesthetic appeal by aligning the stems according to following these typical three criteria</a:t>
            </a:r>
          </a:p>
        </p:txBody>
      </p:sp>
      <p:sp>
        <p:nvSpPr>
          <p:cNvPr id="8" name="テキスト ボックス 7">
            <a:extLst>
              <a:ext uri="{FF2B5EF4-FFF2-40B4-BE49-F238E27FC236}">
                <a16:creationId xmlns:a16="http://schemas.microsoft.com/office/drawing/2014/main" id="{A2E4E4EB-C4C3-DAF9-374E-D0D4BE60092F}"/>
              </a:ext>
            </a:extLst>
          </p:cNvPr>
          <p:cNvSpPr txBox="1"/>
          <p:nvPr/>
        </p:nvSpPr>
        <p:spPr>
          <a:xfrm>
            <a:off x="753535" y="4420202"/>
            <a:ext cx="5987051" cy="2308324"/>
          </a:xfrm>
          <a:prstGeom prst="rect">
            <a:avLst/>
          </a:prstGeom>
          <a:noFill/>
        </p:spPr>
        <p:txBody>
          <a:bodyPr wrap="square">
            <a:spAutoFit/>
          </a:bodyPr>
          <a:lstStyle/>
          <a:p>
            <a:r>
              <a:rPr lang="en-US" altLang="ja-JP" sz="2400" dirty="0">
                <a:effectLst/>
                <a:latin typeface="Helvetica" pitchFamily="2" charset="0"/>
              </a:rPr>
              <a:t>1. </a:t>
            </a:r>
            <a:r>
              <a:rPr lang="en-US" altLang="ja-JP" sz="2400" b="1" dirty="0">
                <a:solidFill>
                  <a:schemeClr val="tx2">
                    <a:lumMod val="75000"/>
                    <a:lumOff val="25000"/>
                  </a:schemeClr>
                </a:solidFill>
                <a:effectLst/>
                <a:latin typeface="Helvetica" pitchFamily="2" charset="0"/>
              </a:rPr>
              <a:t>Spaced arrangement </a:t>
            </a:r>
            <a:r>
              <a:rPr lang="en-US" altLang="ja-JP" sz="2400" dirty="0">
                <a:effectLst/>
                <a:latin typeface="Helvetica" pitchFamily="2" charset="0"/>
              </a:rPr>
              <a:t>: </a:t>
            </a:r>
            <a:r>
              <a:rPr lang="en-US" altLang="ja-JP" sz="2400" dirty="0">
                <a:latin typeface="Helvetica Light" panose="020B0403020202020204" pitchFamily="34" charset="0"/>
              </a:rPr>
              <a:t>F</a:t>
            </a:r>
            <a:r>
              <a:rPr lang="en-US" altLang="ja-JP" sz="2400" dirty="0">
                <a:effectLst/>
                <a:latin typeface="Helvetica Light" panose="020B0403020202020204" pitchFamily="34" charset="0"/>
              </a:rPr>
              <a:t>lowers cover the entire support structure</a:t>
            </a:r>
          </a:p>
          <a:p>
            <a:r>
              <a:rPr lang="en-US" altLang="ja-JP" sz="2400" dirty="0">
                <a:effectLst/>
                <a:latin typeface="Helvetica" pitchFamily="2" charset="0"/>
              </a:rPr>
              <a:t>2. </a:t>
            </a:r>
            <a:r>
              <a:rPr lang="en-US" altLang="ja-JP" sz="2400" b="1" dirty="0">
                <a:solidFill>
                  <a:schemeClr val="accent6"/>
                </a:solidFill>
                <a:effectLst/>
                <a:latin typeface="Helvetica" pitchFamily="2" charset="0"/>
              </a:rPr>
              <a:t>Horizontal tiling</a:t>
            </a:r>
            <a:r>
              <a:rPr lang="en-US" altLang="ja-JP" sz="2400" dirty="0">
                <a:effectLst/>
                <a:latin typeface="Helvetica" pitchFamily="2" charset="0"/>
              </a:rPr>
              <a:t>: </a:t>
            </a:r>
            <a:r>
              <a:rPr lang="en-US" altLang="ja-JP" sz="2400" dirty="0">
                <a:latin typeface="Helvetica Light" panose="020B0403020202020204" pitchFamily="34" charset="0"/>
              </a:rPr>
              <a:t>F</a:t>
            </a:r>
            <a:r>
              <a:rPr lang="en-US" altLang="ja-JP" sz="2400" dirty="0">
                <a:effectLst/>
                <a:latin typeface="Helvetica Light" panose="020B0403020202020204" pitchFamily="34" charset="0"/>
              </a:rPr>
              <a:t>or</a:t>
            </a:r>
            <a:r>
              <a:rPr lang="en-US" altLang="ja-JP" sz="2400" dirty="0">
                <a:latin typeface="Helvetica Light" panose="020B0403020202020204" pitchFamily="34" charset="0"/>
              </a:rPr>
              <a:t> </a:t>
            </a:r>
            <a:r>
              <a:rPr lang="en-US" altLang="ja-JP" sz="2400" dirty="0">
                <a:effectLst/>
                <a:latin typeface="Helvetica Light" panose="020B0403020202020204" pitchFamily="34" charset="0"/>
              </a:rPr>
              <a:t>maximum number of blooming flowers </a:t>
            </a:r>
          </a:p>
          <a:p>
            <a:r>
              <a:rPr lang="en-US" altLang="ja-JP" sz="2400" dirty="0">
                <a:effectLst/>
                <a:latin typeface="Helvetica" pitchFamily="2" charset="0"/>
              </a:rPr>
              <a:t>3.</a:t>
            </a:r>
            <a:r>
              <a:rPr lang="en-US" altLang="ja-JP" sz="2400" dirty="0">
                <a:solidFill>
                  <a:srgbClr val="FF0000"/>
                </a:solidFill>
                <a:effectLst/>
                <a:latin typeface="Helvetica" pitchFamily="2" charset="0"/>
              </a:rPr>
              <a:t> </a:t>
            </a:r>
            <a:r>
              <a:rPr lang="en-US" altLang="ja-JP" sz="2400" b="1" dirty="0">
                <a:solidFill>
                  <a:srgbClr val="FF0000"/>
                </a:solidFill>
                <a:effectLst/>
                <a:latin typeface="Helvetica" pitchFamily="2" charset="0"/>
              </a:rPr>
              <a:t>Smooth circular curve </a:t>
            </a:r>
            <a:r>
              <a:rPr lang="en-US" altLang="ja-JP" sz="2400" dirty="0">
                <a:effectLst/>
                <a:latin typeface="Helvetica" pitchFamily="2" charset="0"/>
              </a:rPr>
              <a:t>: </a:t>
            </a:r>
            <a:r>
              <a:rPr lang="en-US" altLang="ja-JP" sz="2400" dirty="0">
                <a:latin typeface="Helvetica Light" panose="020B0403020202020204" pitchFamily="34" charset="0"/>
              </a:rPr>
              <a:t>T</a:t>
            </a:r>
            <a:r>
              <a:rPr lang="en-US" altLang="ja-JP" sz="2400" dirty="0">
                <a:effectLst/>
                <a:latin typeface="Helvetica Light" panose="020B0403020202020204" pitchFamily="34" charset="0"/>
              </a:rPr>
              <a:t>o avoid breaking stems</a:t>
            </a:r>
          </a:p>
        </p:txBody>
      </p:sp>
      <p:pic>
        <p:nvPicPr>
          <p:cNvPr id="14" name="図 13" descr="ダイアグラム&#10;&#10;自動的に生成された説明">
            <a:extLst>
              <a:ext uri="{FF2B5EF4-FFF2-40B4-BE49-F238E27FC236}">
                <a16:creationId xmlns:a16="http://schemas.microsoft.com/office/drawing/2014/main" id="{0B8B9D1C-FEAB-D629-7692-62F42034689B}"/>
              </a:ext>
            </a:extLst>
          </p:cNvPr>
          <p:cNvPicPr>
            <a:picLocks noChangeAspect="1"/>
          </p:cNvPicPr>
          <p:nvPr/>
        </p:nvPicPr>
        <p:blipFill>
          <a:blip r:embed="rId3"/>
          <a:stretch>
            <a:fillRect/>
          </a:stretch>
        </p:blipFill>
        <p:spPr>
          <a:xfrm>
            <a:off x="6740586" y="3825090"/>
            <a:ext cx="5360706" cy="3357521"/>
          </a:xfrm>
          <a:prstGeom prst="rect">
            <a:avLst/>
          </a:prstGeom>
        </p:spPr>
      </p:pic>
      <p:sp>
        <p:nvSpPr>
          <p:cNvPr id="15" name="テキスト ボックス 14">
            <a:extLst>
              <a:ext uri="{FF2B5EF4-FFF2-40B4-BE49-F238E27FC236}">
                <a16:creationId xmlns:a16="http://schemas.microsoft.com/office/drawing/2014/main" id="{1C315B60-DF28-D7E1-1695-9A3DA10E81B0}"/>
              </a:ext>
            </a:extLst>
          </p:cNvPr>
          <p:cNvSpPr txBox="1"/>
          <p:nvPr/>
        </p:nvSpPr>
        <p:spPr>
          <a:xfrm>
            <a:off x="304801" y="3825090"/>
            <a:ext cx="4822346" cy="584775"/>
          </a:xfrm>
          <a:prstGeom prst="rect">
            <a:avLst/>
          </a:prstGeom>
          <a:noFill/>
        </p:spPr>
        <p:txBody>
          <a:bodyPr wrap="none" rtlCol="0">
            <a:spAutoFit/>
          </a:bodyPr>
          <a:lstStyle/>
          <a:p>
            <a:r>
              <a:rPr kumimoji="1" lang="en-US" altLang="ja-JP" sz="3200" b="1" dirty="0">
                <a:latin typeface="Helvetica" pitchFamily="2" charset="0"/>
              </a:rPr>
              <a:t>Typical training criteria</a:t>
            </a:r>
            <a:endParaRPr kumimoji="1" lang="ja-JP" altLang="en-US" sz="3200" b="1">
              <a:latin typeface="Helvetica" pitchFamily="2" charset="0"/>
            </a:endParaRPr>
          </a:p>
        </p:txBody>
      </p:sp>
    </p:spTree>
    <p:extLst>
      <p:ext uri="{BB962C8B-B14F-4D97-AF65-F5344CB8AC3E}">
        <p14:creationId xmlns:p14="http://schemas.microsoft.com/office/powerpoint/2010/main" val="298799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CC0887-E996-5FD1-DD2D-C61E0299A106}"/>
              </a:ext>
            </a:extLst>
          </p:cNvPr>
          <p:cNvSpPr>
            <a:spLocks noGrp="1"/>
          </p:cNvSpPr>
          <p:nvPr>
            <p:ph type="title"/>
          </p:nvPr>
        </p:nvSpPr>
        <p:spPr/>
        <p:txBody>
          <a:bodyPr>
            <a:normAutofit/>
          </a:bodyPr>
          <a:lstStyle/>
          <a:p>
            <a:r>
              <a:rPr lang="en-US" altLang="ja-JP" dirty="0">
                <a:effectLst/>
                <a:latin typeface="Helvetica" pitchFamily="2" charset="0"/>
              </a:rPr>
              <a:t>Comparison of tree structure with conventional methods</a:t>
            </a:r>
            <a:endParaRPr kumimoji="1" lang="ja-JP" altLang="en-US"/>
          </a:p>
        </p:txBody>
      </p:sp>
      <p:pic>
        <p:nvPicPr>
          <p:cNvPr id="11" name="図 10" descr="ウィンドウ, 建物 が含まれている画像&#10;&#10;自動的に生成された説明">
            <a:extLst>
              <a:ext uri="{FF2B5EF4-FFF2-40B4-BE49-F238E27FC236}">
                <a16:creationId xmlns:a16="http://schemas.microsoft.com/office/drawing/2014/main" id="{1B9B3578-FEE8-E67D-9A5C-E198FC582617}"/>
              </a:ext>
            </a:extLst>
          </p:cNvPr>
          <p:cNvPicPr>
            <a:picLocks noChangeAspect="1"/>
          </p:cNvPicPr>
          <p:nvPr/>
        </p:nvPicPr>
        <p:blipFill>
          <a:blip r:embed="rId3"/>
          <a:stretch>
            <a:fillRect/>
          </a:stretch>
        </p:blipFill>
        <p:spPr>
          <a:xfrm>
            <a:off x="2616970" y="4036022"/>
            <a:ext cx="9655417" cy="2560474"/>
          </a:xfrm>
          <a:prstGeom prst="rect">
            <a:avLst/>
          </a:prstGeom>
        </p:spPr>
      </p:pic>
      <p:sp>
        <p:nvSpPr>
          <p:cNvPr id="9" name="テキスト ボックス 8">
            <a:extLst>
              <a:ext uri="{FF2B5EF4-FFF2-40B4-BE49-F238E27FC236}">
                <a16:creationId xmlns:a16="http://schemas.microsoft.com/office/drawing/2014/main" id="{67E6E3C1-3DAE-B9C0-4E83-8BA6879F3954}"/>
              </a:ext>
            </a:extLst>
          </p:cNvPr>
          <p:cNvSpPr txBox="1"/>
          <p:nvPr/>
        </p:nvSpPr>
        <p:spPr>
          <a:xfrm>
            <a:off x="120537" y="1960286"/>
            <a:ext cx="2416046" cy="1702517"/>
          </a:xfrm>
          <a:prstGeom prst="rect">
            <a:avLst/>
          </a:prstGeom>
          <a:noFill/>
        </p:spPr>
        <p:txBody>
          <a:bodyPr wrap="none" rtlCol="0">
            <a:spAutoFit/>
          </a:bodyPr>
          <a:lstStyle/>
          <a:p>
            <a:pPr>
              <a:lnSpc>
                <a:spcPct val="150000"/>
              </a:lnSpc>
            </a:pPr>
            <a:r>
              <a:rPr lang="en-US" altLang="ja-JP" sz="2400" dirty="0"/>
              <a:t>Spaced stems</a:t>
            </a:r>
          </a:p>
          <a:p>
            <a:pPr>
              <a:lnSpc>
                <a:spcPct val="150000"/>
              </a:lnSpc>
            </a:pPr>
            <a:r>
              <a:rPr kumimoji="1" lang="en-US" altLang="ja-JP" sz="2400" dirty="0"/>
              <a:t>Horizontal tiling</a:t>
            </a:r>
          </a:p>
          <a:p>
            <a:pPr>
              <a:lnSpc>
                <a:spcPct val="150000"/>
              </a:lnSpc>
            </a:pPr>
            <a:r>
              <a:rPr lang="en-US" altLang="ja-JP" sz="2400" dirty="0"/>
              <a:t>Smooth curve</a:t>
            </a:r>
            <a:endParaRPr kumimoji="1" lang="ja-JP" altLang="en-US" sz="2400"/>
          </a:p>
        </p:txBody>
      </p:sp>
      <p:sp>
        <p:nvSpPr>
          <p:cNvPr id="10" name="正方形/長方形 9">
            <a:extLst>
              <a:ext uri="{FF2B5EF4-FFF2-40B4-BE49-F238E27FC236}">
                <a16:creationId xmlns:a16="http://schemas.microsoft.com/office/drawing/2014/main" id="{8754BD6C-2D64-986A-DA98-53A5FB876DB8}"/>
              </a:ext>
            </a:extLst>
          </p:cNvPr>
          <p:cNvSpPr/>
          <p:nvPr/>
        </p:nvSpPr>
        <p:spPr>
          <a:xfrm>
            <a:off x="2536582" y="1800225"/>
            <a:ext cx="3110591" cy="469265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D9C3082E-BF23-D5D5-5C71-C35DA7116821}"/>
              </a:ext>
            </a:extLst>
          </p:cNvPr>
          <p:cNvCxnSpPr/>
          <p:nvPr/>
        </p:nvCxnSpPr>
        <p:spPr>
          <a:xfrm>
            <a:off x="120537" y="2572377"/>
            <a:ext cx="118972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C9206B70-3DF2-37FE-C18B-6F63C6FE6789}"/>
              </a:ext>
            </a:extLst>
          </p:cNvPr>
          <p:cNvCxnSpPr/>
          <p:nvPr/>
        </p:nvCxnSpPr>
        <p:spPr>
          <a:xfrm>
            <a:off x="120537" y="3145133"/>
            <a:ext cx="118972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591FBD36-4BF2-2152-D09E-0E9F11AC42DE}"/>
              </a:ext>
            </a:extLst>
          </p:cNvPr>
          <p:cNvCxnSpPr/>
          <p:nvPr/>
        </p:nvCxnSpPr>
        <p:spPr>
          <a:xfrm>
            <a:off x="120537" y="3737986"/>
            <a:ext cx="11897292"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乗算記号 22">
            <a:extLst>
              <a:ext uri="{FF2B5EF4-FFF2-40B4-BE49-F238E27FC236}">
                <a16:creationId xmlns:a16="http://schemas.microsoft.com/office/drawing/2014/main" id="{700FC789-5CCD-E690-B0A2-54FB08F5895E}"/>
              </a:ext>
            </a:extLst>
          </p:cNvPr>
          <p:cNvSpPr/>
          <p:nvPr/>
        </p:nvSpPr>
        <p:spPr>
          <a:xfrm>
            <a:off x="6956975" y="2481377"/>
            <a:ext cx="767488" cy="767488"/>
          </a:xfrm>
          <a:prstGeom prst="mathMultiply">
            <a:avLst>
              <a:gd name="adj1" fmla="val 133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乗算記号 23">
            <a:extLst>
              <a:ext uri="{FF2B5EF4-FFF2-40B4-BE49-F238E27FC236}">
                <a16:creationId xmlns:a16="http://schemas.microsoft.com/office/drawing/2014/main" id="{69C88611-7A28-E305-836D-0BB6706B49CA}"/>
              </a:ext>
            </a:extLst>
          </p:cNvPr>
          <p:cNvSpPr/>
          <p:nvPr/>
        </p:nvSpPr>
        <p:spPr>
          <a:xfrm>
            <a:off x="10051867" y="2481377"/>
            <a:ext cx="767488" cy="767488"/>
          </a:xfrm>
          <a:prstGeom prst="mathMultiply">
            <a:avLst>
              <a:gd name="adj1" fmla="val 133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乗算記号 25">
            <a:extLst>
              <a:ext uri="{FF2B5EF4-FFF2-40B4-BE49-F238E27FC236}">
                <a16:creationId xmlns:a16="http://schemas.microsoft.com/office/drawing/2014/main" id="{198A341A-8C1B-F592-C15E-1326D00BC240}"/>
              </a:ext>
            </a:extLst>
          </p:cNvPr>
          <p:cNvSpPr/>
          <p:nvPr/>
        </p:nvSpPr>
        <p:spPr>
          <a:xfrm>
            <a:off x="6956974" y="1868426"/>
            <a:ext cx="767488" cy="767488"/>
          </a:xfrm>
          <a:prstGeom prst="mathMultiply">
            <a:avLst>
              <a:gd name="adj1" fmla="val 133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50018F5-FCF2-EE37-CD05-986A21AE5057}"/>
              </a:ext>
            </a:extLst>
          </p:cNvPr>
          <p:cNvSpPr txBox="1"/>
          <p:nvPr/>
        </p:nvSpPr>
        <p:spPr>
          <a:xfrm>
            <a:off x="3576662" y="1736380"/>
            <a:ext cx="954107" cy="1015663"/>
          </a:xfrm>
          <a:prstGeom prst="rect">
            <a:avLst/>
          </a:prstGeom>
          <a:noFill/>
        </p:spPr>
        <p:txBody>
          <a:bodyPr wrap="none" rtlCol="0">
            <a:spAutoFit/>
          </a:bodyPr>
          <a:lstStyle/>
          <a:p>
            <a:r>
              <a:rPr kumimoji="1" lang="ja-JP" altLang="en-US" sz="6000" b="1">
                <a:solidFill>
                  <a:schemeClr val="accent6"/>
                </a:solidFill>
              </a:rPr>
              <a:t>✓</a:t>
            </a:r>
          </a:p>
        </p:txBody>
      </p:sp>
      <p:sp>
        <p:nvSpPr>
          <p:cNvPr id="7" name="テキスト ボックス 6">
            <a:extLst>
              <a:ext uri="{FF2B5EF4-FFF2-40B4-BE49-F238E27FC236}">
                <a16:creationId xmlns:a16="http://schemas.microsoft.com/office/drawing/2014/main" id="{6C219EAC-F8BF-EC91-7AC9-8B9CD0BD0A23}"/>
              </a:ext>
            </a:extLst>
          </p:cNvPr>
          <p:cNvSpPr txBox="1"/>
          <p:nvPr/>
        </p:nvSpPr>
        <p:spPr>
          <a:xfrm>
            <a:off x="3576662" y="2418305"/>
            <a:ext cx="954107" cy="1015663"/>
          </a:xfrm>
          <a:prstGeom prst="rect">
            <a:avLst/>
          </a:prstGeom>
          <a:noFill/>
        </p:spPr>
        <p:txBody>
          <a:bodyPr wrap="none" rtlCol="0">
            <a:spAutoFit/>
          </a:bodyPr>
          <a:lstStyle/>
          <a:p>
            <a:r>
              <a:rPr kumimoji="1" lang="ja-JP" altLang="en-US" sz="6000" b="1">
                <a:solidFill>
                  <a:schemeClr val="accent6"/>
                </a:solidFill>
              </a:rPr>
              <a:t>✓</a:t>
            </a:r>
          </a:p>
        </p:txBody>
      </p:sp>
      <p:sp>
        <p:nvSpPr>
          <p:cNvPr id="8" name="テキスト ボックス 7">
            <a:extLst>
              <a:ext uri="{FF2B5EF4-FFF2-40B4-BE49-F238E27FC236}">
                <a16:creationId xmlns:a16="http://schemas.microsoft.com/office/drawing/2014/main" id="{76F2F6B9-D32A-B674-3B0F-2CE65AA7B116}"/>
              </a:ext>
            </a:extLst>
          </p:cNvPr>
          <p:cNvSpPr txBox="1"/>
          <p:nvPr/>
        </p:nvSpPr>
        <p:spPr>
          <a:xfrm>
            <a:off x="3576662" y="3022739"/>
            <a:ext cx="954107" cy="1015663"/>
          </a:xfrm>
          <a:prstGeom prst="rect">
            <a:avLst/>
          </a:prstGeom>
          <a:noFill/>
        </p:spPr>
        <p:txBody>
          <a:bodyPr wrap="none" rtlCol="0">
            <a:spAutoFit/>
          </a:bodyPr>
          <a:lstStyle/>
          <a:p>
            <a:r>
              <a:rPr kumimoji="1" lang="ja-JP" altLang="en-US" sz="6000" b="1">
                <a:solidFill>
                  <a:schemeClr val="accent6"/>
                </a:solidFill>
              </a:rPr>
              <a:t>✓</a:t>
            </a:r>
          </a:p>
        </p:txBody>
      </p:sp>
      <p:sp>
        <p:nvSpPr>
          <p:cNvPr id="12" name="テキスト ボックス 11">
            <a:extLst>
              <a:ext uri="{FF2B5EF4-FFF2-40B4-BE49-F238E27FC236}">
                <a16:creationId xmlns:a16="http://schemas.microsoft.com/office/drawing/2014/main" id="{6C09B048-D502-9126-E4A5-229A09C5FFA5}"/>
              </a:ext>
            </a:extLst>
          </p:cNvPr>
          <p:cNvSpPr txBox="1"/>
          <p:nvPr/>
        </p:nvSpPr>
        <p:spPr>
          <a:xfrm>
            <a:off x="6831306" y="3022739"/>
            <a:ext cx="954107" cy="1015663"/>
          </a:xfrm>
          <a:prstGeom prst="rect">
            <a:avLst/>
          </a:prstGeom>
          <a:noFill/>
        </p:spPr>
        <p:txBody>
          <a:bodyPr wrap="none" rtlCol="0">
            <a:spAutoFit/>
          </a:bodyPr>
          <a:lstStyle/>
          <a:p>
            <a:r>
              <a:rPr kumimoji="1" lang="ja-JP" altLang="en-US" sz="6000" b="1">
                <a:solidFill>
                  <a:schemeClr val="accent6"/>
                </a:solidFill>
              </a:rPr>
              <a:t>✓</a:t>
            </a:r>
          </a:p>
        </p:txBody>
      </p:sp>
      <p:sp>
        <p:nvSpPr>
          <p:cNvPr id="13" name="テキスト ボックス 12">
            <a:extLst>
              <a:ext uri="{FF2B5EF4-FFF2-40B4-BE49-F238E27FC236}">
                <a16:creationId xmlns:a16="http://schemas.microsoft.com/office/drawing/2014/main" id="{D5B77FA5-ADAB-BE99-5E83-74B54E0CD619}"/>
              </a:ext>
            </a:extLst>
          </p:cNvPr>
          <p:cNvSpPr txBox="1"/>
          <p:nvPr/>
        </p:nvSpPr>
        <p:spPr>
          <a:xfrm>
            <a:off x="9961964" y="3022739"/>
            <a:ext cx="954107" cy="1015663"/>
          </a:xfrm>
          <a:prstGeom prst="rect">
            <a:avLst/>
          </a:prstGeom>
          <a:noFill/>
        </p:spPr>
        <p:txBody>
          <a:bodyPr wrap="none" rtlCol="0">
            <a:spAutoFit/>
          </a:bodyPr>
          <a:lstStyle/>
          <a:p>
            <a:r>
              <a:rPr kumimoji="1" lang="ja-JP" altLang="en-US" sz="6000" b="1">
                <a:solidFill>
                  <a:schemeClr val="accent6"/>
                </a:solidFill>
              </a:rPr>
              <a:t>✓</a:t>
            </a:r>
          </a:p>
        </p:txBody>
      </p:sp>
      <p:sp>
        <p:nvSpPr>
          <p:cNvPr id="17" name="テキスト ボックス 16">
            <a:extLst>
              <a:ext uri="{FF2B5EF4-FFF2-40B4-BE49-F238E27FC236}">
                <a16:creationId xmlns:a16="http://schemas.microsoft.com/office/drawing/2014/main" id="{4635E043-C820-4242-D66E-B65AEEEA02CD}"/>
              </a:ext>
            </a:extLst>
          </p:cNvPr>
          <p:cNvSpPr txBox="1"/>
          <p:nvPr/>
        </p:nvSpPr>
        <p:spPr>
          <a:xfrm>
            <a:off x="9961964" y="1705383"/>
            <a:ext cx="954107" cy="1015663"/>
          </a:xfrm>
          <a:prstGeom prst="rect">
            <a:avLst/>
          </a:prstGeom>
          <a:noFill/>
        </p:spPr>
        <p:txBody>
          <a:bodyPr wrap="none" rtlCol="0">
            <a:spAutoFit/>
          </a:bodyPr>
          <a:lstStyle/>
          <a:p>
            <a:r>
              <a:rPr kumimoji="1" lang="ja-JP" altLang="en-US" sz="6000" b="1">
                <a:solidFill>
                  <a:schemeClr val="accent6"/>
                </a:solidFill>
              </a:rPr>
              <a:t>✓</a:t>
            </a:r>
          </a:p>
        </p:txBody>
      </p:sp>
    </p:spTree>
    <p:extLst>
      <p:ext uri="{BB962C8B-B14F-4D97-AF65-F5344CB8AC3E}">
        <p14:creationId xmlns:p14="http://schemas.microsoft.com/office/powerpoint/2010/main" val="309167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D45186-ADE6-70DA-FB63-D25229710081}"/>
              </a:ext>
            </a:extLst>
          </p:cNvPr>
          <p:cNvSpPr>
            <a:spLocks noGrp="1"/>
          </p:cNvSpPr>
          <p:nvPr>
            <p:ph type="title"/>
          </p:nvPr>
        </p:nvSpPr>
        <p:spPr/>
        <p:txBody>
          <a:bodyPr/>
          <a:lstStyle/>
          <a:p>
            <a:r>
              <a:rPr kumimoji="1" lang="en-US" altLang="ja-JP" dirty="0"/>
              <a:t>Algorithm</a:t>
            </a:r>
            <a:endParaRPr kumimoji="1" lang="ja-JP" altLang="en-US"/>
          </a:p>
        </p:txBody>
      </p:sp>
      <p:sp>
        <p:nvSpPr>
          <p:cNvPr id="3" name="コンテンツ プレースホルダー 2">
            <a:extLst>
              <a:ext uri="{FF2B5EF4-FFF2-40B4-BE49-F238E27FC236}">
                <a16:creationId xmlns:a16="http://schemas.microsoft.com/office/drawing/2014/main" id="{655741F7-5B41-A0CD-9B77-C50ADB8187CE}"/>
              </a:ext>
            </a:extLst>
          </p:cNvPr>
          <p:cNvSpPr>
            <a:spLocks noGrp="1"/>
          </p:cNvSpPr>
          <p:nvPr>
            <p:ph idx="1"/>
          </p:nvPr>
        </p:nvSpPr>
        <p:spPr>
          <a:xfrm>
            <a:off x="838200" y="1825625"/>
            <a:ext cx="10515600" cy="4351338"/>
          </a:xfrm>
        </p:spPr>
        <p:txBody>
          <a:bodyPr/>
          <a:lstStyle/>
          <a:p>
            <a:pPr marL="0" indent="0">
              <a:buNone/>
            </a:pPr>
            <a:r>
              <a:rPr kumimoji="1" lang="en-US" altLang="ja-JP" dirty="0"/>
              <a:t>  </a:t>
            </a:r>
            <a:r>
              <a:rPr kumimoji="1" lang="en-US" altLang="ja-JP" dirty="0">
                <a:latin typeface="Helvetica" pitchFamily="2" charset="0"/>
              </a:rPr>
              <a:t>Two types branches :</a:t>
            </a:r>
          </a:p>
          <a:p>
            <a:pPr lvl="1"/>
            <a:r>
              <a:rPr kumimoji="1" lang="en-US" altLang="ja-JP" sz="2800" dirty="0"/>
              <a:t>Trained stems :  </a:t>
            </a:r>
            <a:r>
              <a:rPr lang="en-US" altLang="ja-JP" sz="2800" dirty="0"/>
              <a:t>I</a:t>
            </a:r>
            <a:r>
              <a:rPr kumimoji="1" lang="en-US" altLang="ja-JP" sz="2800" dirty="0"/>
              <a:t>terative path finding</a:t>
            </a:r>
          </a:p>
          <a:p>
            <a:pPr lvl="1"/>
            <a:r>
              <a:rPr lang="en-US" altLang="ja-JP" sz="2800" dirty="0"/>
              <a:t>Side shoots     :  Recurrently generating sections</a:t>
            </a:r>
          </a:p>
        </p:txBody>
      </p:sp>
      <p:pic>
        <p:nvPicPr>
          <p:cNvPr id="7" name="図 6" descr="花の絵&#10;&#10;中程度の精度で自動的に生成された説明">
            <a:extLst>
              <a:ext uri="{FF2B5EF4-FFF2-40B4-BE49-F238E27FC236}">
                <a16:creationId xmlns:a16="http://schemas.microsoft.com/office/drawing/2014/main" id="{8892503F-19CD-CC5B-DD52-991B14679132}"/>
              </a:ext>
            </a:extLst>
          </p:cNvPr>
          <p:cNvPicPr>
            <a:picLocks noChangeAspect="1"/>
          </p:cNvPicPr>
          <p:nvPr/>
        </p:nvPicPr>
        <p:blipFill>
          <a:blip r:embed="rId3"/>
          <a:stretch>
            <a:fillRect/>
          </a:stretch>
        </p:blipFill>
        <p:spPr>
          <a:xfrm>
            <a:off x="3491345" y="3706038"/>
            <a:ext cx="5209310" cy="2929680"/>
          </a:xfrm>
          <a:prstGeom prst="rect">
            <a:avLst/>
          </a:prstGeom>
        </p:spPr>
      </p:pic>
      <p:sp>
        <p:nvSpPr>
          <p:cNvPr id="12" name="円/楕円 11">
            <a:extLst>
              <a:ext uri="{FF2B5EF4-FFF2-40B4-BE49-F238E27FC236}">
                <a16:creationId xmlns:a16="http://schemas.microsoft.com/office/drawing/2014/main" id="{D6F07379-E0C4-B307-B15B-75BDAD843317}"/>
              </a:ext>
            </a:extLst>
          </p:cNvPr>
          <p:cNvSpPr/>
          <p:nvPr/>
        </p:nvSpPr>
        <p:spPr>
          <a:xfrm>
            <a:off x="7856975" y="3850936"/>
            <a:ext cx="432979" cy="776896"/>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76295A28-6212-72BB-5BF6-63C9A5D1052F}"/>
              </a:ext>
            </a:extLst>
          </p:cNvPr>
          <p:cNvSpPr/>
          <p:nvPr/>
        </p:nvSpPr>
        <p:spPr>
          <a:xfrm>
            <a:off x="7343121" y="4472170"/>
            <a:ext cx="513854" cy="776896"/>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B5C3B0CE-9731-1A81-872D-9652A4DF9BCF}"/>
              </a:ext>
            </a:extLst>
          </p:cNvPr>
          <p:cNvSpPr/>
          <p:nvPr/>
        </p:nvSpPr>
        <p:spPr>
          <a:xfrm>
            <a:off x="7782870" y="5023602"/>
            <a:ext cx="432979" cy="776896"/>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9B3E7D7A-237D-AAA9-9C49-5E06D3BA79A8}"/>
              </a:ext>
            </a:extLst>
          </p:cNvPr>
          <p:cNvCxnSpPr>
            <a:cxnSpLocks/>
            <a:endCxn id="23" idx="1"/>
          </p:cNvCxnSpPr>
          <p:nvPr/>
        </p:nvCxnSpPr>
        <p:spPr>
          <a:xfrm>
            <a:off x="8289954" y="4132818"/>
            <a:ext cx="850450" cy="74551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C0FA860D-74EF-D9AF-AB5F-63747552B173}"/>
              </a:ext>
            </a:extLst>
          </p:cNvPr>
          <p:cNvCxnSpPr>
            <a:cxnSpLocks/>
            <a:endCxn id="23" idx="1"/>
          </p:cNvCxnSpPr>
          <p:nvPr/>
        </p:nvCxnSpPr>
        <p:spPr>
          <a:xfrm>
            <a:off x="7856975" y="4853109"/>
            <a:ext cx="1283429" cy="2522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2E4F1DDD-1CFC-22C4-3E66-D04AC0BEBC02}"/>
              </a:ext>
            </a:extLst>
          </p:cNvPr>
          <p:cNvCxnSpPr>
            <a:cxnSpLocks/>
            <a:stCxn id="14" idx="7"/>
            <a:endCxn id="23" idx="1"/>
          </p:cNvCxnSpPr>
          <p:nvPr/>
        </p:nvCxnSpPr>
        <p:spPr>
          <a:xfrm flipV="1">
            <a:off x="8152441" y="4878331"/>
            <a:ext cx="987963" cy="25904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44B9F0CF-90D3-1BE1-5457-490E982F6D59}"/>
              </a:ext>
            </a:extLst>
          </p:cNvPr>
          <p:cNvSpPr txBox="1"/>
          <p:nvPr/>
        </p:nvSpPr>
        <p:spPr>
          <a:xfrm>
            <a:off x="9140404" y="4616721"/>
            <a:ext cx="2121093" cy="523220"/>
          </a:xfrm>
          <a:prstGeom prst="rect">
            <a:avLst/>
          </a:prstGeom>
          <a:noFill/>
        </p:spPr>
        <p:txBody>
          <a:bodyPr wrap="none" rtlCol="0">
            <a:spAutoFit/>
          </a:bodyPr>
          <a:lstStyle/>
          <a:p>
            <a:r>
              <a:rPr kumimoji="1" lang="en-US" altLang="ja-JP" sz="2800" dirty="0">
                <a:latin typeface="Helvetica" pitchFamily="2" charset="0"/>
              </a:rPr>
              <a:t>Side shoots</a:t>
            </a:r>
            <a:endParaRPr kumimoji="1" lang="ja-JP" altLang="en-US" sz="2800">
              <a:latin typeface="Helvetica" pitchFamily="2" charset="0"/>
            </a:endParaRPr>
          </a:p>
        </p:txBody>
      </p:sp>
      <p:sp>
        <p:nvSpPr>
          <p:cNvPr id="24" name="テキスト ボックス 23">
            <a:extLst>
              <a:ext uri="{FF2B5EF4-FFF2-40B4-BE49-F238E27FC236}">
                <a16:creationId xmlns:a16="http://schemas.microsoft.com/office/drawing/2014/main" id="{17B168D2-F812-9EAD-AFD5-4342690E8DAE}"/>
              </a:ext>
            </a:extLst>
          </p:cNvPr>
          <p:cNvSpPr txBox="1"/>
          <p:nvPr/>
        </p:nvSpPr>
        <p:spPr>
          <a:xfrm>
            <a:off x="8363199" y="5256526"/>
            <a:ext cx="4022986" cy="132343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a:latin typeface="Helvetica Light" panose="020B0403020202020204" pitchFamily="34" charset="0"/>
              </a:rPr>
              <a:t>Sprout</a:t>
            </a:r>
            <a:r>
              <a:rPr lang="en-US" altLang="ja-JP" sz="2000" dirty="0">
                <a:latin typeface="Helvetica Light" panose="020B0403020202020204" pitchFamily="34" charset="0"/>
              </a:rPr>
              <a:t> the</a:t>
            </a:r>
            <a:r>
              <a:rPr kumimoji="1" lang="en-US" altLang="ja-JP" sz="2000" dirty="0">
                <a:latin typeface="Helvetica Light" panose="020B0403020202020204" pitchFamily="34" charset="0"/>
              </a:rPr>
              <a:t> </a:t>
            </a:r>
            <a:r>
              <a:rPr lang="en-US" altLang="ja-JP" sz="2000" dirty="0">
                <a:latin typeface="Helvetica Light" panose="020B0403020202020204" pitchFamily="34" charset="0"/>
              </a:rPr>
              <a:t>s</a:t>
            </a:r>
            <a:r>
              <a:rPr kumimoji="1" lang="en-US" altLang="ja-JP" sz="2000" dirty="0">
                <a:latin typeface="Helvetica Light" panose="020B0403020202020204" pitchFamily="34" charset="0"/>
              </a:rPr>
              <a:t>pring following Training</a:t>
            </a:r>
          </a:p>
          <a:p>
            <a:pPr marL="285750" indent="-285750">
              <a:buFont typeface="Arial" panose="020B0604020202020204" pitchFamily="34" charset="0"/>
              <a:buChar char="•"/>
            </a:pPr>
            <a:r>
              <a:rPr lang="en-US" altLang="ja-JP" sz="2000" dirty="0">
                <a:latin typeface="Helvetica Light" panose="020B0403020202020204" pitchFamily="34" charset="0"/>
              </a:rPr>
              <a:t>Natural growth</a:t>
            </a:r>
            <a:endParaRPr kumimoji="1" lang="en-US" altLang="ja-JP" sz="2000" dirty="0">
              <a:latin typeface="Helvetica Light" panose="020B0403020202020204" pitchFamily="34" charset="0"/>
            </a:endParaRPr>
          </a:p>
          <a:p>
            <a:pPr marL="285750" indent="-285750">
              <a:buFont typeface="Arial" panose="020B0604020202020204" pitchFamily="34" charset="0"/>
              <a:buChar char="•"/>
            </a:pPr>
            <a:r>
              <a:rPr lang="en-US" altLang="ja-JP" sz="2000" dirty="0">
                <a:latin typeface="Helvetica Light" panose="020B0403020202020204" pitchFamily="34" charset="0"/>
              </a:rPr>
              <a:t>They have flowers and leaves</a:t>
            </a:r>
            <a:endParaRPr kumimoji="1" lang="ja-JP" altLang="en-US" sz="2000">
              <a:latin typeface="Helvetica Light" panose="020B0403020202020204" pitchFamily="34" charset="0"/>
            </a:endParaRPr>
          </a:p>
        </p:txBody>
      </p:sp>
      <p:cxnSp>
        <p:nvCxnSpPr>
          <p:cNvPr id="30" name="直線コネクタ 29">
            <a:extLst>
              <a:ext uri="{FF2B5EF4-FFF2-40B4-BE49-F238E27FC236}">
                <a16:creationId xmlns:a16="http://schemas.microsoft.com/office/drawing/2014/main" id="{2BD048CF-B017-6897-5686-EDA7A4CF92E4}"/>
              </a:ext>
            </a:extLst>
          </p:cNvPr>
          <p:cNvCxnSpPr>
            <a:cxnSpLocks/>
            <a:stCxn id="38" idx="3"/>
          </p:cNvCxnSpPr>
          <p:nvPr/>
        </p:nvCxnSpPr>
        <p:spPr>
          <a:xfrm flipV="1">
            <a:off x="2650557" y="4108105"/>
            <a:ext cx="1533131" cy="767661"/>
          </a:xfrm>
          <a:prstGeom prst="line">
            <a:avLst/>
          </a:prstGeom>
          <a:ln w="31750"/>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F9F4CCCA-18B5-BEB1-3708-73898DBC0549}"/>
              </a:ext>
            </a:extLst>
          </p:cNvPr>
          <p:cNvCxnSpPr>
            <a:cxnSpLocks/>
            <a:stCxn id="38" idx="3"/>
          </p:cNvCxnSpPr>
          <p:nvPr/>
        </p:nvCxnSpPr>
        <p:spPr>
          <a:xfrm flipV="1">
            <a:off x="2650557" y="4479219"/>
            <a:ext cx="1426997" cy="396547"/>
          </a:xfrm>
          <a:prstGeom prst="line">
            <a:avLst/>
          </a:prstGeom>
          <a:ln w="31750"/>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F959328E-F8A3-573A-31B8-6D532EE1FD0D}"/>
              </a:ext>
            </a:extLst>
          </p:cNvPr>
          <p:cNvCxnSpPr>
            <a:cxnSpLocks/>
            <a:stCxn id="38" idx="3"/>
          </p:cNvCxnSpPr>
          <p:nvPr/>
        </p:nvCxnSpPr>
        <p:spPr>
          <a:xfrm>
            <a:off x="2650557" y="4875766"/>
            <a:ext cx="1533131" cy="261610"/>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FCD630BC-176A-79C5-15DE-9F9B4259AE1D}"/>
              </a:ext>
            </a:extLst>
          </p:cNvPr>
          <p:cNvSpPr txBox="1"/>
          <p:nvPr/>
        </p:nvSpPr>
        <p:spPr>
          <a:xfrm>
            <a:off x="199565" y="4614156"/>
            <a:ext cx="2450992" cy="523220"/>
          </a:xfrm>
          <a:prstGeom prst="rect">
            <a:avLst/>
          </a:prstGeom>
          <a:noFill/>
        </p:spPr>
        <p:txBody>
          <a:bodyPr wrap="none" rtlCol="0">
            <a:spAutoFit/>
          </a:bodyPr>
          <a:lstStyle/>
          <a:p>
            <a:r>
              <a:rPr kumimoji="1" lang="en-US" altLang="ja-JP" sz="2800" dirty="0">
                <a:latin typeface="Helvetica" pitchFamily="2" charset="0"/>
              </a:rPr>
              <a:t>Trained stems</a:t>
            </a:r>
            <a:endParaRPr kumimoji="1" lang="ja-JP" altLang="en-US" sz="2800">
              <a:latin typeface="Helvetica" pitchFamily="2" charset="0"/>
            </a:endParaRPr>
          </a:p>
        </p:txBody>
      </p:sp>
      <p:cxnSp>
        <p:nvCxnSpPr>
          <p:cNvPr id="43" name="直線コネクタ 42">
            <a:extLst>
              <a:ext uri="{FF2B5EF4-FFF2-40B4-BE49-F238E27FC236}">
                <a16:creationId xmlns:a16="http://schemas.microsoft.com/office/drawing/2014/main" id="{2EA5C5F7-200B-7E04-7908-A9D955C99820}"/>
              </a:ext>
            </a:extLst>
          </p:cNvPr>
          <p:cNvCxnSpPr>
            <a:cxnSpLocks/>
            <a:endCxn id="38" idx="3"/>
          </p:cNvCxnSpPr>
          <p:nvPr/>
        </p:nvCxnSpPr>
        <p:spPr>
          <a:xfrm flipH="1" flipV="1">
            <a:off x="2650557" y="4875766"/>
            <a:ext cx="1426997" cy="1077467"/>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F1B7CEC0-7BEC-B0D5-B971-02B84D871059}"/>
              </a:ext>
            </a:extLst>
          </p:cNvPr>
          <p:cNvSpPr txBox="1"/>
          <p:nvPr/>
        </p:nvSpPr>
        <p:spPr>
          <a:xfrm>
            <a:off x="199565" y="5372502"/>
            <a:ext cx="4022986" cy="707886"/>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latin typeface="Helvetica Light" panose="020B0403020202020204" pitchFamily="34" charset="0"/>
              </a:rPr>
              <a:t>Artificial care</a:t>
            </a:r>
            <a:endParaRPr kumimoji="1" lang="en-US" altLang="ja-JP" sz="2000" dirty="0">
              <a:latin typeface="Helvetica Light" panose="020B0403020202020204" pitchFamily="34" charset="0"/>
            </a:endParaRPr>
          </a:p>
          <a:p>
            <a:pPr marL="285750" indent="-285750">
              <a:buFont typeface="Arial" panose="020B0604020202020204" pitchFamily="34" charset="0"/>
              <a:buChar char="•"/>
            </a:pPr>
            <a:r>
              <a:rPr lang="en-US" altLang="ja-JP" sz="2000" dirty="0">
                <a:latin typeface="Helvetica Light" panose="020B0403020202020204" pitchFamily="34" charset="0"/>
              </a:rPr>
              <a:t>No flowers and leaves</a:t>
            </a:r>
            <a:endParaRPr kumimoji="1" lang="ja-JP" altLang="en-US" sz="2000">
              <a:latin typeface="Helvetica Light" panose="020B0403020202020204" pitchFamily="34" charset="0"/>
            </a:endParaRPr>
          </a:p>
        </p:txBody>
      </p:sp>
    </p:spTree>
    <p:extLst>
      <p:ext uri="{BB962C8B-B14F-4D97-AF65-F5344CB8AC3E}">
        <p14:creationId xmlns:p14="http://schemas.microsoft.com/office/powerpoint/2010/main" val="53634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961BE-E777-12E9-4DAD-4B49668752D6}"/>
              </a:ext>
            </a:extLst>
          </p:cNvPr>
          <p:cNvSpPr>
            <a:spLocks noGrp="1"/>
          </p:cNvSpPr>
          <p:nvPr>
            <p:ph type="title"/>
          </p:nvPr>
        </p:nvSpPr>
        <p:spPr/>
        <p:txBody>
          <a:bodyPr/>
          <a:lstStyle/>
          <a:p>
            <a:r>
              <a:rPr kumimoji="1" lang="en-US" altLang="ja-JP" dirty="0"/>
              <a:t>Overview</a:t>
            </a:r>
            <a:endParaRPr kumimoji="1" lang="ja-JP" altLang="en-US"/>
          </a:p>
        </p:txBody>
      </p:sp>
      <p:sp>
        <p:nvSpPr>
          <p:cNvPr id="3" name="コンテンツ プレースホルダー 2">
            <a:extLst>
              <a:ext uri="{FF2B5EF4-FFF2-40B4-BE49-F238E27FC236}">
                <a16:creationId xmlns:a16="http://schemas.microsoft.com/office/drawing/2014/main" id="{5E7E6B19-4046-2E6C-2FCE-F32E425812CF}"/>
              </a:ext>
            </a:extLst>
          </p:cNvPr>
          <p:cNvSpPr>
            <a:spLocks noGrp="1"/>
          </p:cNvSpPr>
          <p:nvPr>
            <p:ph idx="1"/>
          </p:nvPr>
        </p:nvSpPr>
        <p:spPr/>
        <p:txBody>
          <a:bodyPr/>
          <a:lstStyle/>
          <a:p>
            <a:r>
              <a:rPr kumimoji="1" lang="en-US" altLang="ja-JP" dirty="0"/>
              <a:t>The proposed method consists of three steps</a:t>
            </a:r>
            <a:endParaRPr kumimoji="1" lang="ja-JP" altLang="en-US"/>
          </a:p>
        </p:txBody>
      </p:sp>
      <p:pic>
        <p:nvPicPr>
          <p:cNvPr id="9" name="図 8" descr="ウィンドウ, 建物 が含まれている画像&#10;&#10;自動的に生成された説明">
            <a:extLst>
              <a:ext uri="{FF2B5EF4-FFF2-40B4-BE49-F238E27FC236}">
                <a16:creationId xmlns:a16="http://schemas.microsoft.com/office/drawing/2014/main" id="{CB92FA14-3CB7-03ED-9BAA-E75C26A7F335}"/>
              </a:ext>
            </a:extLst>
          </p:cNvPr>
          <p:cNvPicPr>
            <a:picLocks noChangeAspect="1"/>
          </p:cNvPicPr>
          <p:nvPr/>
        </p:nvPicPr>
        <p:blipFill>
          <a:blip r:embed="rId3"/>
          <a:stretch>
            <a:fillRect/>
          </a:stretch>
        </p:blipFill>
        <p:spPr>
          <a:xfrm>
            <a:off x="152591" y="3551927"/>
            <a:ext cx="11886818" cy="2319156"/>
          </a:xfrm>
          <a:prstGeom prst="rect">
            <a:avLst/>
          </a:prstGeom>
        </p:spPr>
      </p:pic>
      <p:sp>
        <p:nvSpPr>
          <p:cNvPr id="4" name="テキスト ボックス 3">
            <a:extLst>
              <a:ext uri="{FF2B5EF4-FFF2-40B4-BE49-F238E27FC236}">
                <a16:creationId xmlns:a16="http://schemas.microsoft.com/office/drawing/2014/main" id="{8F4B5611-D322-A20C-47D1-0E50FE9A30AB}"/>
              </a:ext>
            </a:extLst>
          </p:cNvPr>
          <p:cNvSpPr txBox="1"/>
          <p:nvPr/>
        </p:nvSpPr>
        <p:spPr>
          <a:xfrm>
            <a:off x="1515851" y="2884294"/>
            <a:ext cx="3143809" cy="400110"/>
          </a:xfrm>
          <a:prstGeom prst="rect">
            <a:avLst/>
          </a:prstGeom>
          <a:noFill/>
        </p:spPr>
        <p:txBody>
          <a:bodyPr wrap="none" rtlCol="0">
            <a:spAutoFit/>
          </a:bodyPr>
          <a:lstStyle/>
          <a:p>
            <a:r>
              <a:rPr kumimoji="1" lang="en-US" altLang="ja-JP" sz="2000" dirty="0">
                <a:latin typeface="Helvetica" pitchFamily="2" charset="0"/>
              </a:rPr>
              <a:t>1. Generate trained stems</a:t>
            </a:r>
            <a:endParaRPr kumimoji="1" lang="ja-JP" altLang="en-US" sz="2000">
              <a:latin typeface="Helvetica" pitchFamily="2" charset="0"/>
            </a:endParaRPr>
          </a:p>
        </p:txBody>
      </p:sp>
      <p:sp>
        <p:nvSpPr>
          <p:cNvPr id="5" name="テキスト ボックス 4">
            <a:extLst>
              <a:ext uri="{FF2B5EF4-FFF2-40B4-BE49-F238E27FC236}">
                <a16:creationId xmlns:a16="http://schemas.microsoft.com/office/drawing/2014/main" id="{D16A5580-0A23-1A80-DEC0-E8EED9ABD676}"/>
              </a:ext>
            </a:extLst>
          </p:cNvPr>
          <p:cNvSpPr txBox="1"/>
          <p:nvPr/>
        </p:nvSpPr>
        <p:spPr>
          <a:xfrm>
            <a:off x="6115207" y="2907450"/>
            <a:ext cx="2903359" cy="400110"/>
          </a:xfrm>
          <a:prstGeom prst="rect">
            <a:avLst/>
          </a:prstGeom>
          <a:noFill/>
        </p:spPr>
        <p:txBody>
          <a:bodyPr wrap="none" rtlCol="0">
            <a:spAutoFit/>
          </a:bodyPr>
          <a:lstStyle/>
          <a:p>
            <a:r>
              <a:rPr kumimoji="1" lang="en-US" altLang="ja-JP" sz="2000" dirty="0">
                <a:latin typeface="Helvetica" pitchFamily="2" charset="0"/>
              </a:rPr>
              <a:t>2. Generate side shoots</a:t>
            </a:r>
            <a:endParaRPr kumimoji="1" lang="ja-JP" altLang="en-US" sz="2000">
              <a:latin typeface="Helvetica" pitchFamily="2" charset="0"/>
            </a:endParaRPr>
          </a:p>
        </p:txBody>
      </p:sp>
      <p:sp>
        <p:nvSpPr>
          <p:cNvPr id="6" name="テキスト ボックス 5">
            <a:extLst>
              <a:ext uri="{FF2B5EF4-FFF2-40B4-BE49-F238E27FC236}">
                <a16:creationId xmlns:a16="http://schemas.microsoft.com/office/drawing/2014/main" id="{F091C22D-073F-E5D1-5B74-8E38A23A0140}"/>
              </a:ext>
            </a:extLst>
          </p:cNvPr>
          <p:cNvSpPr txBox="1"/>
          <p:nvPr/>
        </p:nvSpPr>
        <p:spPr>
          <a:xfrm>
            <a:off x="9470468" y="2903374"/>
            <a:ext cx="2078198" cy="400110"/>
          </a:xfrm>
          <a:prstGeom prst="rect">
            <a:avLst/>
          </a:prstGeom>
          <a:noFill/>
        </p:spPr>
        <p:txBody>
          <a:bodyPr wrap="none" rtlCol="0">
            <a:spAutoFit/>
          </a:bodyPr>
          <a:lstStyle/>
          <a:p>
            <a:r>
              <a:rPr kumimoji="1" lang="en-US" altLang="ja-JP" sz="2000" dirty="0">
                <a:latin typeface="Helvetica" pitchFamily="2" charset="0"/>
              </a:rPr>
              <a:t>3. Attach models</a:t>
            </a:r>
            <a:endParaRPr kumimoji="1" lang="ja-JP" altLang="en-US" sz="2000">
              <a:latin typeface="Helvetica" pitchFamily="2" charset="0"/>
            </a:endParaRPr>
          </a:p>
        </p:txBody>
      </p:sp>
      <p:sp>
        <p:nvSpPr>
          <p:cNvPr id="8" name="左中かっこ 7">
            <a:extLst>
              <a:ext uri="{FF2B5EF4-FFF2-40B4-BE49-F238E27FC236}">
                <a16:creationId xmlns:a16="http://schemas.microsoft.com/office/drawing/2014/main" id="{3E7C7259-09C3-BB29-3C41-4C3DFC5E7D90}"/>
              </a:ext>
            </a:extLst>
          </p:cNvPr>
          <p:cNvSpPr/>
          <p:nvPr/>
        </p:nvSpPr>
        <p:spPr>
          <a:xfrm rot="5400000">
            <a:off x="2931799" y="424495"/>
            <a:ext cx="311914" cy="6016487"/>
          </a:xfrm>
          <a:prstGeom prst="leftBrace">
            <a:avLst>
              <a:gd name="adj1" fmla="val 8333"/>
              <a:gd name="adj2" fmla="val 4986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2662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D90A4-322F-6F14-4101-380251A523F6}"/>
              </a:ext>
            </a:extLst>
          </p:cNvPr>
          <p:cNvSpPr>
            <a:spLocks noGrp="1"/>
          </p:cNvSpPr>
          <p:nvPr>
            <p:ph idx="1"/>
          </p:nvPr>
        </p:nvSpPr>
        <p:spPr>
          <a:xfrm>
            <a:off x="8312610" y="2315817"/>
            <a:ext cx="3752720" cy="4177058"/>
          </a:xfrm>
        </p:spPr>
        <p:txBody>
          <a:bodyPr>
            <a:normAutofit/>
          </a:bodyPr>
          <a:lstStyle/>
          <a:p>
            <a:pPr marL="514350" indent="-514350">
              <a:buFont typeface="+mj-lt"/>
              <a:buAutoNum type="arabicPeriod"/>
            </a:pPr>
            <a:r>
              <a:rPr kumimoji="1" lang="en-US" altLang="ja-JP" dirty="0">
                <a:latin typeface="Helvetica" pitchFamily="2" charset="0"/>
              </a:rPr>
              <a:t>Wall</a:t>
            </a:r>
          </a:p>
          <a:p>
            <a:pPr marL="514350" indent="-514350">
              <a:buFont typeface="+mj-lt"/>
              <a:buAutoNum type="arabicPeriod"/>
            </a:pPr>
            <a:r>
              <a:rPr lang="en-US" altLang="ja-JP" dirty="0">
                <a:solidFill>
                  <a:schemeClr val="bg1">
                    <a:lumMod val="75000"/>
                  </a:schemeClr>
                </a:solidFill>
                <a:latin typeface="Helvetica" pitchFamily="2" charset="0"/>
              </a:rPr>
              <a:t>Generate vertices to cover the wall</a:t>
            </a:r>
            <a:endParaRPr lang="ja-JP" altLang="en-US">
              <a:solidFill>
                <a:schemeClr val="bg1">
                  <a:lumMod val="75000"/>
                </a:schemeClr>
              </a:solidFill>
              <a:latin typeface="Helvetica" pitchFamily="2" charset="0"/>
            </a:endParaRPr>
          </a:p>
          <a:p>
            <a:pPr marL="514350" indent="-514350">
              <a:buFont typeface="+mj-lt"/>
              <a:buAutoNum type="arabicPeriod"/>
            </a:pPr>
            <a:r>
              <a:rPr lang="en-US" altLang="ja-JP" dirty="0">
                <a:solidFill>
                  <a:schemeClr val="bg1">
                    <a:lumMod val="75000"/>
                  </a:schemeClr>
                </a:solidFill>
                <a:latin typeface="Helvetica" pitchFamily="2" charset="0"/>
              </a:rPr>
              <a:t>Additional vertices around the root</a:t>
            </a:r>
          </a:p>
          <a:p>
            <a:pPr marL="514350" indent="-514350">
              <a:buFont typeface="+mj-lt"/>
              <a:buAutoNum type="arabicPeriod"/>
            </a:pPr>
            <a:r>
              <a:rPr lang="en-US" altLang="ja-JP" dirty="0">
                <a:solidFill>
                  <a:schemeClr val="bg1">
                    <a:lumMod val="75000"/>
                  </a:schemeClr>
                </a:solidFill>
                <a:latin typeface="Helvetica" pitchFamily="2" charset="0"/>
              </a:rPr>
              <a:t>Combining two groups of vertices</a:t>
            </a:r>
          </a:p>
          <a:p>
            <a:pPr marL="514350" indent="-514350">
              <a:buFont typeface="+mj-lt"/>
              <a:buAutoNum type="arabicPeriod"/>
            </a:pPr>
            <a:r>
              <a:rPr lang="en-US" altLang="ja-JP" dirty="0">
                <a:solidFill>
                  <a:schemeClr val="bg1">
                    <a:lumMod val="75000"/>
                  </a:schemeClr>
                </a:solidFill>
                <a:latin typeface="Helvetica" pitchFamily="2" charset="0"/>
              </a:rPr>
              <a:t>Remove vertices near the ground</a:t>
            </a:r>
          </a:p>
        </p:txBody>
      </p:sp>
      <p:sp>
        <p:nvSpPr>
          <p:cNvPr id="7" name="タイトル 1">
            <a:extLst>
              <a:ext uri="{FF2B5EF4-FFF2-40B4-BE49-F238E27FC236}">
                <a16:creationId xmlns:a16="http://schemas.microsoft.com/office/drawing/2014/main" id="{AA7DBC13-5F08-2F7F-207B-8DF4E49390E1}"/>
              </a:ext>
            </a:extLst>
          </p:cNvPr>
          <p:cNvSpPr>
            <a:spLocks noGrp="1"/>
          </p:cNvSpPr>
          <p:nvPr>
            <p:ph type="title"/>
          </p:nvPr>
        </p:nvSpPr>
        <p:spPr>
          <a:xfrm>
            <a:off x="838200" y="365125"/>
            <a:ext cx="10515600" cy="1325563"/>
          </a:xfrm>
        </p:spPr>
        <p:txBody>
          <a:bodyPr/>
          <a:lstStyle/>
          <a:p>
            <a:r>
              <a:rPr lang="en-US" altLang="ja-JP" dirty="0">
                <a:latin typeface="Helvetica" pitchFamily="2" charset="0"/>
              </a:rPr>
              <a:t>Roadmap graph construction</a:t>
            </a:r>
            <a:endParaRPr kumimoji="1" lang="ja-JP" altLang="en-US" dirty="0">
              <a:latin typeface="Helvetica" pitchFamily="2" charset="0"/>
            </a:endParaRPr>
          </a:p>
        </p:txBody>
      </p:sp>
      <p:sp>
        <p:nvSpPr>
          <p:cNvPr id="37" name="テキスト ボックス 36">
            <a:extLst>
              <a:ext uri="{FF2B5EF4-FFF2-40B4-BE49-F238E27FC236}">
                <a16:creationId xmlns:a16="http://schemas.microsoft.com/office/drawing/2014/main" id="{1CB07ACF-D312-E86A-D58E-2433B5761604}"/>
              </a:ext>
            </a:extLst>
          </p:cNvPr>
          <p:cNvSpPr txBox="1"/>
          <p:nvPr/>
        </p:nvSpPr>
        <p:spPr>
          <a:xfrm>
            <a:off x="8312609" y="1690688"/>
            <a:ext cx="3752719" cy="584775"/>
          </a:xfrm>
          <a:prstGeom prst="rect">
            <a:avLst/>
          </a:prstGeom>
          <a:noFill/>
        </p:spPr>
        <p:txBody>
          <a:bodyPr wrap="square" rtlCol="0">
            <a:spAutoFit/>
          </a:bodyPr>
          <a:lstStyle/>
          <a:p>
            <a:pPr algn="l"/>
            <a:r>
              <a:rPr lang="en-US" altLang="ja-JP" sz="3200" b="1" dirty="0">
                <a:effectLst/>
                <a:latin typeface="Helvetica" pitchFamily="2" charset="0"/>
              </a:rPr>
              <a:t>Vertex generation</a:t>
            </a:r>
          </a:p>
        </p:txBody>
      </p:sp>
      <p:pic>
        <p:nvPicPr>
          <p:cNvPr id="9" name="図 8">
            <a:extLst>
              <a:ext uri="{FF2B5EF4-FFF2-40B4-BE49-F238E27FC236}">
                <a16:creationId xmlns:a16="http://schemas.microsoft.com/office/drawing/2014/main" id="{9862B33D-D2BD-5CDA-9FD5-E45B7748C6D6}"/>
              </a:ext>
            </a:extLst>
          </p:cNvPr>
          <p:cNvPicPr>
            <a:picLocks noChangeAspect="1"/>
          </p:cNvPicPr>
          <p:nvPr/>
        </p:nvPicPr>
        <p:blipFill>
          <a:blip r:embed="rId4"/>
          <a:stretch>
            <a:fillRect/>
          </a:stretch>
        </p:blipFill>
        <p:spPr>
          <a:xfrm>
            <a:off x="352939" y="1835177"/>
            <a:ext cx="7772400" cy="4657698"/>
          </a:xfrm>
          <a:prstGeom prst="rect">
            <a:avLst/>
          </a:prstGeom>
        </p:spPr>
      </p:pic>
    </p:spTree>
    <p:custDataLst>
      <p:tags r:id="rId1"/>
    </p:custDataLst>
    <p:extLst>
      <p:ext uri="{BB962C8B-B14F-4D97-AF65-F5344CB8AC3E}">
        <p14:creationId xmlns:p14="http://schemas.microsoft.com/office/powerpoint/2010/main" val="4237727295"/>
      </p:ext>
    </p:extLst>
  </p:cSld>
  <p:clrMapOvr>
    <a:masterClrMapping/>
  </p:clrMapOvr>
  <mc:AlternateContent xmlns:mc="http://schemas.openxmlformats.org/markup-compatibility/2006" xmlns:p14="http://schemas.microsoft.com/office/powerpoint/2010/main">
    <mc:Choice Requires="p14">
      <p:transition spd="slow" p14:dur="3000" advTm="3245"/>
    </mc:Choice>
    <mc:Fallback xmlns="">
      <p:transition spd="slow" advTm="324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AF4D25E58D714BBA31A18B85518F59" ma:contentTypeVersion="12" ma:contentTypeDescription="Create a new document." ma:contentTypeScope="" ma:versionID="dbb2a35603943b204c376388e9842466">
  <xsd:schema xmlns:xsd="http://www.w3.org/2001/XMLSchema" xmlns:xs="http://www.w3.org/2001/XMLSchema" xmlns:p="http://schemas.microsoft.com/office/2006/metadata/properties" xmlns:ns2="294bbd2d-651a-4837-bfb1-e596778574a2" xmlns:ns3="69d562ca-1f7d-4e12-b94e-bf06fbb6f72e" targetNamespace="http://schemas.microsoft.com/office/2006/metadata/properties" ma:root="true" ma:fieldsID="4e1f4791718d37839bcd7638c4a0a5ff" ns2:_="" ns3:_="">
    <xsd:import namespace="294bbd2d-651a-4837-bfb1-e596778574a2"/>
    <xsd:import namespace="69d562ca-1f7d-4e12-b94e-bf06fbb6f72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bbd2d-651a-4837-bfb1-e59677857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803a934-d10e-43b7-8e97-64a01bf2466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d562ca-1f7d-4e12-b94e-bf06fbb6f72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79b31b6-d014-4f97-b3d4-53a9448603a5}" ma:internalName="TaxCatchAll" ma:showField="CatchAllData" ma:web="69d562ca-1f7d-4e12-b94e-bf06fbb6f7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7CE274-C3D2-49AF-9A17-E5A5DC79218E}">
  <ds:schemaRefs>
    <ds:schemaRef ds:uri="http://schemas.microsoft.com/sharepoint/v3/contenttype/forms"/>
  </ds:schemaRefs>
</ds:datastoreItem>
</file>

<file path=customXml/itemProps2.xml><?xml version="1.0" encoding="utf-8"?>
<ds:datastoreItem xmlns:ds="http://schemas.openxmlformats.org/officeDocument/2006/customXml" ds:itemID="{18F6BBA5-882B-4E7E-9DBD-CFE5E2AE1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bbd2d-651a-4837-bfb1-e596778574a2"/>
    <ds:schemaRef ds:uri="69d562ca-1f7d-4e12-b94e-bf06fbb6f7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2f4969a-9b8f-4d92-939c-455bf916096d}" enabled="0" method="" siteId="{f2f4969a-9b8f-4d92-939c-455bf916096d}" removed="1"/>
</clbl:labelList>
</file>

<file path=docProps/app.xml><?xml version="1.0" encoding="utf-8"?>
<Properties xmlns="http://schemas.openxmlformats.org/officeDocument/2006/extended-properties" xmlns:vt="http://schemas.openxmlformats.org/officeDocument/2006/docPropsVTypes">
  <TotalTime>17083</TotalTime>
  <Words>3125</Words>
  <Application>Microsoft Macintosh PowerPoint</Application>
  <PresentationFormat>ワイド画面</PresentationFormat>
  <Paragraphs>481</Paragraphs>
  <Slides>32</Slides>
  <Notes>32</Notes>
  <HiddenSlides>8</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游ゴシック</vt:lpstr>
      <vt:lpstr>Arial</vt:lpstr>
      <vt:lpstr>Cambria Math</vt:lpstr>
      <vt:lpstr>Helvetica</vt:lpstr>
      <vt:lpstr>Helvetica Light</vt:lpstr>
      <vt:lpstr>Helvetica Neue</vt:lpstr>
      <vt:lpstr>Helvetica Neue Light</vt:lpstr>
      <vt:lpstr>Times New Roman</vt:lpstr>
      <vt:lpstr>Office テーマ</vt:lpstr>
      <vt:lpstr>Training Climbing Roses  By Constrained Graph Search</vt:lpstr>
      <vt:lpstr>Introduction</vt:lpstr>
      <vt:lpstr>Rerated work(1)</vt:lpstr>
      <vt:lpstr>Rerated work(2)</vt:lpstr>
      <vt:lpstr>Climbing rose tree shape</vt:lpstr>
      <vt:lpstr>Comparison of tree structure with conventional methods</vt:lpstr>
      <vt:lpstr>Algorithm</vt:lpstr>
      <vt:lpstr>Overview</vt:lpstr>
      <vt:lpstr>Roadmap graph construction</vt:lpstr>
      <vt:lpstr>Roadmap graph construction</vt:lpstr>
      <vt:lpstr>Roadmap graph construction</vt:lpstr>
      <vt:lpstr>Roadmap graph construction</vt:lpstr>
      <vt:lpstr>Roadmap graph construction</vt:lpstr>
      <vt:lpstr>Roadmap graph construction</vt:lpstr>
      <vt:lpstr>Iterative stem generation</vt:lpstr>
      <vt:lpstr>Branch sparsity (s_i)</vt:lpstr>
      <vt:lpstr>Stem tip location</vt:lpstr>
      <vt:lpstr>Edge costs</vt:lpstr>
      <vt:lpstr>Constrained path finding</vt:lpstr>
      <vt:lpstr>Experimental results</vt:lpstr>
      <vt:lpstr>Difference by the number of vertices</vt:lpstr>
      <vt:lpstr>Difference by the wall shape</vt:lpstr>
      <vt:lpstr>Rendering result  and interview with rose experts</vt:lpstr>
      <vt:lpstr>Conclusion</vt:lpstr>
      <vt:lpstr>3.2.1 Sparsity</vt:lpstr>
      <vt:lpstr>3.2.3. Ω(i) </vt:lpstr>
      <vt:lpstr>3.2.4. Constrained Path Finding</vt:lpstr>
      <vt:lpstr>3.3. Smooth Stem Generation</vt:lpstr>
      <vt:lpstr>4.1. Side Shoot Generation (Occurrence Position)</vt:lpstr>
      <vt:lpstr>4.2. Side Shoot Generation</vt:lpstr>
      <vt:lpstr>4.3. Pedicel</vt:lpstr>
      <vt:lpstr>4.4.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梅澤航</dc:creator>
  <cp:lastModifiedBy>向井　智彦</cp:lastModifiedBy>
  <cp:revision>34</cp:revision>
  <dcterms:created xsi:type="dcterms:W3CDTF">2024-06-09T08:41:44Z</dcterms:created>
  <dcterms:modified xsi:type="dcterms:W3CDTF">2024-07-02T07:17:55Z</dcterms:modified>
</cp:coreProperties>
</file>